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D90136-F690-4CFC-A97B-E7DF1AB5EA0D}"/>
              </a:ext>
            </a:extLst>
          </p:cNvPr>
          <p:cNvSpPr>
            <a:spLocks noGrp="1"/>
          </p:cNvSpPr>
          <p:nvPr>
            <p:ph type="ctrTitle"/>
          </p:nvPr>
        </p:nvSpPr>
        <p:spPr/>
        <p:txBody>
          <a:bodyPr/>
          <a:lstStyle/>
          <a:p>
            <a:pPr algn="ctr"/>
            <a:r>
              <a:rPr lang="en-US" dirty="0"/>
              <a:t>The lecture 8</a:t>
            </a:r>
            <a:endParaRPr lang="ru-RU" dirty="0"/>
          </a:p>
        </p:txBody>
      </p:sp>
      <p:sp>
        <p:nvSpPr>
          <p:cNvPr id="3" name="Подзаголовок 2">
            <a:extLst>
              <a:ext uri="{FF2B5EF4-FFF2-40B4-BE49-F238E27FC236}">
                <a16:creationId xmlns:a16="http://schemas.microsoft.com/office/drawing/2014/main" id="{634AA046-E4BC-48AA-8132-A1689804ACC7}"/>
              </a:ext>
            </a:extLst>
          </p:cNvPr>
          <p:cNvSpPr>
            <a:spLocks noGrp="1"/>
          </p:cNvSpPr>
          <p:nvPr>
            <p:ph type="subTitle" idx="1"/>
          </p:nvPr>
        </p:nvSpPr>
        <p:spPr>
          <a:xfrm>
            <a:off x="599227" y="4676583"/>
            <a:ext cx="10993546" cy="590321"/>
          </a:xfrm>
        </p:spPr>
        <p:txBody>
          <a:bodyPr>
            <a:normAutofit/>
          </a:bodyPr>
          <a:lstStyle/>
          <a:p>
            <a:pPr algn="ctr"/>
            <a:r>
              <a:rPr lang="en-US" sz="2000" dirty="0">
                <a:solidFill>
                  <a:srgbClr val="FFC000"/>
                </a:solidFill>
              </a:rPr>
              <a:t>Triggers</a:t>
            </a:r>
            <a:endParaRPr lang="ru-RU" sz="2000" dirty="0">
              <a:solidFill>
                <a:srgbClr val="FFC000"/>
              </a:solidFill>
            </a:endParaRPr>
          </a:p>
        </p:txBody>
      </p:sp>
    </p:spTree>
    <p:extLst>
      <p:ext uri="{BB962C8B-B14F-4D97-AF65-F5344CB8AC3E}">
        <p14:creationId xmlns:p14="http://schemas.microsoft.com/office/powerpoint/2010/main" val="330178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C592D3-F998-4931-99AC-A28662DB8735}"/>
              </a:ext>
            </a:extLst>
          </p:cNvPr>
          <p:cNvSpPr>
            <a:spLocks noGrp="1"/>
          </p:cNvSpPr>
          <p:nvPr>
            <p:ph type="title"/>
          </p:nvPr>
        </p:nvSpPr>
        <p:spPr>
          <a:xfrm>
            <a:off x="581192" y="702156"/>
            <a:ext cx="11029616" cy="774306"/>
          </a:xfrm>
        </p:spPr>
        <p:txBody>
          <a:bodyPr/>
          <a:lstStyle/>
          <a:p>
            <a:pPr algn="ctr"/>
            <a:r>
              <a:rPr lang="en-US" dirty="0">
                <a:solidFill>
                  <a:srgbClr val="FFC000"/>
                </a:solidFill>
              </a:rPr>
              <a:t>Creating a view</a:t>
            </a:r>
            <a:endParaRPr lang="ru-RU" dirty="0">
              <a:solidFill>
                <a:srgbClr val="FFC000"/>
              </a:solidFill>
            </a:endParaRPr>
          </a:p>
        </p:txBody>
      </p:sp>
      <p:sp>
        <p:nvSpPr>
          <p:cNvPr id="3" name="Объект 2">
            <a:extLst>
              <a:ext uri="{FF2B5EF4-FFF2-40B4-BE49-F238E27FC236}">
                <a16:creationId xmlns:a16="http://schemas.microsoft.com/office/drawing/2014/main" id="{333623D2-13B7-4874-BDE5-F5BB3EA87DA4}"/>
              </a:ext>
            </a:extLst>
          </p:cNvPr>
          <p:cNvSpPr>
            <a:spLocks noGrp="1"/>
          </p:cNvSpPr>
          <p:nvPr>
            <p:ph idx="1"/>
          </p:nvPr>
        </p:nvSpPr>
        <p:spPr>
          <a:xfrm>
            <a:off x="581192" y="2180496"/>
            <a:ext cx="11029615" cy="4153192"/>
          </a:xfrm>
        </p:spPr>
        <p:txBody>
          <a:bodyPr>
            <a:normAutofit fontScale="92500"/>
          </a:bodyPr>
          <a:lstStyle/>
          <a:p>
            <a:pPr marL="0" indent="0" algn="l">
              <a:buNone/>
            </a:pPr>
            <a:r>
              <a:rPr lang="en-US" sz="1800" b="0" i="0" u="none" strike="noStrike" baseline="0" dirty="0">
                <a:solidFill>
                  <a:srgbClr val="777777"/>
                </a:solidFill>
                <a:latin typeface="TimesNewRomanPSMT"/>
              </a:rPr>
              <a:t>So, we have our two required tables, let’s create a view which is based on these two tables, it will fetch the records of Employee Id, Name, Gender and </a:t>
            </a:r>
            <a:r>
              <a:rPr lang="en-US" sz="1800" b="0" i="0" u="none" strike="noStrike" baseline="0" dirty="0" err="1">
                <a:solidFill>
                  <a:srgbClr val="777777"/>
                </a:solidFill>
                <a:latin typeface="TimesNewRomanPSMT"/>
              </a:rPr>
              <a:t>DepartmentName</a:t>
            </a:r>
            <a:r>
              <a:rPr lang="en-US" sz="1800" b="0" i="0" u="none" strike="noStrike" baseline="0" dirty="0">
                <a:solidFill>
                  <a:srgbClr val="777777"/>
                </a:solidFill>
                <a:latin typeface="TimesNewRomanPSMT"/>
              </a:rPr>
              <a:t> columns. Therefore, the view is based on multiple tables.</a:t>
            </a:r>
          </a:p>
          <a:p>
            <a:pPr marL="0" indent="0" algn="l">
              <a:buNone/>
            </a:pPr>
            <a:r>
              <a:rPr lang="en-US" sz="1800" b="1" i="0" u="none" strike="noStrike" baseline="0" dirty="0">
                <a:solidFill>
                  <a:srgbClr val="404040"/>
                </a:solidFill>
                <a:latin typeface="Arial-BoldMT"/>
              </a:rPr>
              <a:t>SCRIPT TO CREATE A VIEW:</a:t>
            </a:r>
          </a:p>
          <a:p>
            <a:pPr marL="0" indent="0" algn="l">
              <a:buNone/>
            </a:pPr>
            <a:r>
              <a:rPr lang="en-US" sz="1800" b="0" i="0" u="none" strike="noStrike" baseline="0" dirty="0">
                <a:solidFill>
                  <a:srgbClr val="777777"/>
                </a:solidFill>
                <a:latin typeface="TimesNewRomanPSMT"/>
              </a:rPr>
              <a:t>Create view </a:t>
            </a:r>
            <a:r>
              <a:rPr lang="en-US" sz="1800" b="0" i="0" u="none" strike="noStrike" baseline="0" dirty="0" err="1">
                <a:solidFill>
                  <a:srgbClr val="777777"/>
                </a:solidFill>
                <a:latin typeface="TimesNewRomanPSMT"/>
              </a:rPr>
              <a:t>vWEmployeeDetails</a:t>
            </a:r>
            <a:endParaRPr lang="en-US" sz="1800" b="0" i="0" u="none" strike="noStrike" baseline="0" dirty="0">
              <a:solidFill>
                <a:srgbClr val="777777"/>
              </a:solidFill>
              <a:latin typeface="TimesNewRomanPSMT"/>
            </a:endParaRPr>
          </a:p>
          <a:p>
            <a:pPr marL="0" indent="0" algn="l">
              <a:buNone/>
            </a:pPr>
            <a:r>
              <a:rPr lang="en-US" sz="1800" b="0" i="0" u="none" strike="noStrike" baseline="0" dirty="0">
                <a:solidFill>
                  <a:srgbClr val="777777"/>
                </a:solidFill>
                <a:latin typeface="TimesNewRomanPSMT"/>
              </a:rPr>
              <a:t>as</a:t>
            </a:r>
          </a:p>
          <a:p>
            <a:pPr marL="0" indent="0" algn="l">
              <a:buNone/>
            </a:pPr>
            <a:r>
              <a:rPr lang="nl-NL" sz="1800" b="0" i="0" u="none" strike="noStrike" baseline="0" dirty="0">
                <a:solidFill>
                  <a:srgbClr val="777777"/>
                </a:solidFill>
                <a:latin typeface="TimesNewRomanPSMT"/>
              </a:rPr>
              <a:t>Select Id, Name, Gender, DeptName</a:t>
            </a:r>
          </a:p>
          <a:p>
            <a:pPr marL="0" indent="0" algn="l">
              <a:buNone/>
            </a:pPr>
            <a:r>
              <a:rPr lang="en-US" sz="1800" b="0" i="0" u="none" strike="noStrike" baseline="0" dirty="0">
                <a:solidFill>
                  <a:srgbClr val="777777"/>
                </a:solidFill>
                <a:latin typeface="TimesNewRomanPSMT"/>
              </a:rPr>
              <a:t>from </a:t>
            </a:r>
            <a:r>
              <a:rPr lang="en-US" sz="1800" b="0" i="0" u="none" strike="noStrike" baseline="0" dirty="0" err="1">
                <a:solidFill>
                  <a:srgbClr val="777777"/>
                </a:solidFill>
                <a:latin typeface="TimesNewRomanPSMT"/>
              </a:rPr>
              <a:t>tblEmployee</a:t>
            </a:r>
            <a:endParaRPr lang="en-US" sz="1800" b="0" i="0" u="none" strike="noStrike" baseline="0" dirty="0">
              <a:solidFill>
                <a:srgbClr val="777777"/>
              </a:solidFill>
              <a:latin typeface="TimesNewRomanPSMT"/>
            </a:endParaRPr>
          </a:p>
          <a:p>
            <a:pPr marL="0" indent="0" algn="l">
              <a:buNone/>
            </a:pPr>
            <a:r>
              <a:rPr lang="en-US" sz="1800" b="0" i="0" u="none" strike="noStrike" baseline="0" dirty="0">
                <a:solidFill>
                  <a:srgbClr val="777777"/>
                </a:solidFill>
                <a:latin typeface="TimesNewRomanPSMT"/>
              </a:rPr>
              <a:t>join </a:t>
            </a:r>
            <a:r>
              <a:rPr lang="en-US" sz="1800" b="0" i="0" u="none" strike="noStrike" baseline="0" dirty="0" err="1">
                <a:solidFill>
                  <a:srgbClr val="777777"/>
                </a:solidFill>
                <a:latin typeface="TimesNewRomanPSMT"/>
              </a:rPr>
              <a:t>tblDepartment</a:t>
            </a:r>
            <a:endParaRPr lang="en-US" sz="1800" b="0" i="0" u="none" strike="noStrike" baseline="0" dirty="0">
              <a:solidFill>
                <a:srgbClr val="777777"/>
              </a:solidFill>
              <a:latin typeface="TimesNewRomanPSMT"/>
            </a:endParaRPr>
          </a:p>
          <a:p>
            <a:pPr marL="0" indent="0" algn="l">
              <a:buNone/>
            </a:pPr>
            <a:r>
              <a:rPr lang="en-US" sz="1800" b="0" i="0" u="none" strike="noStrike" baseline="0" dirty="0">
                <a:solidFill>
                  <a:srgbClr val="777777"/>
                </a:solidFill>
                <a:latin typeface="TimesNewRomanPSMT"/>
              </a:rPr>
              <a:t>on </a:t>
            </a:r>
            <a:r>
              <a:rPr lang="en-US" sz="1800" b="0" i="0" u="none" strike="noStrike" baseline="0" dirty="0" err="1">
                <a:solidFill>
                  <a:srgbClr val="777777"/>
                </a:solidFill>
                <a:latin typeface="TimesNewRomanPSMT"/>
              </a:rPr>
              <a:t>tblEmployee.DepartmentId</a:t>
            </a:r>
            <a:r>
              <a:rPr lang="en-US" sz="1800" b="0" i="0" u="none" strike="noStrike" baseline="0" dirty="0">
                <a:solidFill>
                  <a:srgbClr val="777777"/>
                </a:solidFill>
                <a:latin typeface="TimesNewRomanPSMT"/>
              </a:rPr>
              <a:t> = </a:t>
            </a:r>
            <a:r>
              <a:rPr lang="en-US" sz="1800" b="0" i="0" u="none" strike="noStrike" baseline="0" dirty="0" err="1">
                <a:solidFill>
                  <a:srgbClr val="777777"/>
                </a:solidFill>
                <a:latin typeface="TimesNewRomanPSMT"/>
              </a:rPr>
              <a:t>tblDepartment.DeptId</a:t>
            </a:r>
            <a:endParaRPr lang="en-US" sz="1800" b="0" i="0" u="none" strike="noStrike" baseline="0" dirty="0">
              <a:solidFill>
                <a:srgbClr val="777777"/>
              </a:solidFill>
              <a:latin typeface="TimesNewRomanPSMT"/>
            </a:endParaRPr>
          </a:p>
          <a:p>
            <a:pPr marL="0" indent="0" algn="l">
              <a:buNone/>
            </a:pPr>
            <a:endParaRPr lang="en-US" sz="1800" b="0" i="0" u="none" strike="noStrike" baseline="0" dirty="0">
              <a:solidFill>
                <a:srgbClr val="777777"/>
              </a:solidFill>
              <a:latin typeface="TimesNewRomanPSMT"/>
            </a:endParaRPr>
          </a:p>
          <a:p>
            <a:pPr marL="0" indent="0" algn="l">
              <a:buNone/>
            </a:pPr>
            <a:r>
              <a:rPr lang="en-US" sz="1800" b="0" i="0" u="none" strike="noStrike" baseline="0" dirty="0">
                <a:solidFill>
                  <a:srgbClr val="777777"/>
                </a:solidFill>
                <a:latin typeface="TimesNewRomanPSMT"/>
              </a:rPr>
              <a:t>Once you execute this line, Select * from </a:t>
            </a:r>
            <a:r>
              <a:rPr lang="en-US" sz="1800" b="0" i="0" u="none" strike="noStrike" baseline="0" dirty="0" err="1">
                <a:solidFill>
                  <a:srgbClr val="777777"/>
                </a:solidFill>
                <a:latin typeface="TimesNewRomanPSMT"/>
              </a:rPr>
              <a:t>vWEmployeeDetails</a:t>
            </a:r>
            <a:r>
              <a:rPr lang="en-US" sz="1800" b="0" i="0" u="none" strike="noStrike" baseline="0" dirty="0">
                <a:solidFill>
                  <a:srgbClr val="777777"/>
                </a:solidFill>
                <a:latin typeface="TimesNewRomanPSMT"/>
              </a:rPr>
              <a:t>, It will retrieve all the records from the table as follows;</a:t>
            </a:r>
            <a:endParaRPr lang="ru-RU" dirty="0"/>
          </a:p>
        </p:txBody>
      </p:sp>
    </p:spTree>
    <p:extLst>
      <p:ext uri="{BB962C8B-B14F-4D97-AF65-F5344CB8AC3E}">
        <p14:creationId xmlns:p14="http://schemas.microsoft.com/office/powerpoint/2010/main" val="232066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B5FB72-67AC-4D01-88EF-F0D6CD5CA16B}"/>
              </a:ext>
            </a:extLst>
          </p:cNvPr>
          <p:cNvSpPr>
            <a:spLocks noGrp="1"/>
          </p:cNvSpPr>
          <p:nvPr>
            <p:ph type="title"/>
          </p:nvPr>
        </p:nvSpPr>
        <p:spPr>
          <a:xfrm>
            <a:off x="581192" y="702156"/>
            <a:ext cx="11029616" cy="874974"/>
          </a:xfrm>
        </p:spPr>
        <p:txBody>
          <a:bodyPr/>
          <a:lstStyle/>
          <a:p>
            <a:pPr algn="ctr"/>
            <a:r>
              <a:rPr lang="en-US" dirty="0">
                <a:solidFill>
                  <a:srgbClr val="FFC000"/>
                </a:solidFill>
              </a:rPr>
              <a:t>Inserting into a view</a:t>
            </a:r>
            <a:endParaRPr lang="ru-RU" dirty="0">
              <a:solidFill>
                <a:srgbClr val="FFC000"/>
              </a:solidFill>
            </a:endParaRPr>
          </a:p>
        </p:txBody>
      </p:sp>
      <p:sp>
        <p:nvSpPr>
          <p:cNvPr id="3" name="Объект 2">
            <a:extLst>
              <a:ext uri="{FF2B5EF4-FFF2-40B4-BE49-F238E27FC236}">
                <a16:creationId xmlns:a16="http://schemas.microsoft.com/office/drawing/2014/main" id="{26594ECA-B98A-48CE-AFF8-3BE93E4977A7}"/>
              </a:ext>
            </a:extLst>
          </p:cNvPr>
          <p:cNvSpPr>
            <a:spLocks noGrp="1"/>
          </p:cNvSpPr>
          <p:nvPr>
            <p:ph idx="1"/>
          </p:nvPr>
        </p:nvSpPr>
        <p:spPr>
          <a:xfrm>
            <a:off x="581192" y="2180496"/>
            <a:ext cx="11029615" cy="2961549"/>
          </a:xfrm>
        </p:spPr>
        <p:txBody>
          <a:bodyPr>
            <a:normAutofit/>
          </a:bodyPr>
          <a:lstStyle/>
          <a:p>
            <a:pPr algn="l"/>
            <a:r>
              <a:rPr lang="en-US" sz="2000" b="0" i="0" u="none" strike="noStrike" baseline="0" dirty="0">
                <a:solidFill>
                  <a:srgbClr val="777777"/>
                </a:solidFill>
                <a:latin typeface="TimesNewRomanPSMT"/>
              </a:rPr>
              <a:t>So, let’s insert a single row into the view function, </a:t>
            </a:r>
            <a:r>
              <a:rPr lang="en-US" sz="2000" b="0" i="0" u="none" strike="noStrike" baseline="0" dirty="0" err="1">
                <a:solidFill>
                  <a:srgbClr val="777777"/>
                </a:solidFill>
                <a:latin typeface="TimesNewRomanPSMT"/>
              </a:rPr>
              <a:t>vWEmployeeDetails</a:t>
            </a:r>
            <a:r>
              <a:rPr lang="en-US" sz="2000" b="0" i="0" u="none" strike="noStrike" baseline="0" dirty="0">
                <a:solidFill>
                  <a:srgbClr val="777777"/>
                </a:solidFill>
                <a:latin typeface="TimesNewRomanPSMT"/>
              </a:rPr>
              <a:t>, by running the following query. At this moment, it will throw an error like “View or function </a:t>
            </a:r>
            <a:r>
              <a:rPr lang="en-US" sz="2000" b="0" i="0" u="none" strike="noStrike" baseline="0" dirty="0" err="1">
                <a:solidFill>
                  <a:srgbClr val="777777"/>
                </a:solidFill>
                <a:latin typeface="TimesNewRomanPSMT"/>
              </a:rPr>
              <a:t>vWEmployeeDetails</a:t>
            </a:r>
            <a:r>
              <a:rPr lang="en-US" sz="2000" b="0" i="0" u="none" strike="noStrike" baseline="0" dirty="0">
                <a:solidFill>
                  <a:srgbClr val="777777"/>
                </a:solidFill>
                <a:latin typeface="TimesNewRomanPSMT"/>
              </a:rPr>
              <a:t> is not updatable because the modification affects multiple base tables.”</a:t>
            </a:r>
          </a:p>
          <a:p>
            <a:pPr algn="l"/>
            <a:r>
              <a:rPr lang="en-US" sz="2000" b="0" i="0" u="none" strike="noStrike" baseline="0" dirty="0">
                <a:solidFill>
                  <a:srgbClr val="777777"/>
                </a:solidFill>
                <a:latin typeface="TimesNewRomanPSMT"/>
              </a:rPr>
              <a:t>Insert into </a:t>
            </a:r>
            <a:r>
              <a:rPr lang="en-US" sz="2000" b="0" i="0" u="none" strike="noStrike" baseline="0" dirty="0" err="1">
                <a:solidFill>
                  <a:srgbClr val="777777"/>
                </a:solidFill>
                <a:latin typeface="TimesNewRomanPSMT"/>
              </a:rPr>
              <a:t>vWEmployeeDetails</a:t>
            </a:r>
            <a:r>
              <a:rPr lang="en-US" sz="2000" b="0" i="0" u="none" strike="noStrike" baseline="0" dirty="0">
                <a:solidFill>
                  <a:srgbClr val="777777"/>
                </a:solidFill>
                <a:latin typeface="TimesNewRomanPSMT"/>
              </a:rPr>
              <a:t> values (7, ‘Valarie’, ‘Female’, ‘IT’)</a:t>
            </a:r>
          </a:p>
          <a:p>
            <a:pPr algn="l"/>
            <a:r>
              <a:rPr lang="en-US" sz="2000" b="0" i="0" u="none" strike="noStrike" baseline="0" dirty="0">
                <a:solidFill>
                  <a:srgbClr val="777777"/>
                </a:solidFill>
                <a:latin typeface="TimesNewRomanPSMT"/>
              </a:rPr>
              <a:t>Finally, we inserted a row above into a view which is based on multiple tables, it gives an error by default.</a:t>
            </a:r>
            <a:endParaRPr lang="ru-RU" sz="2000" dirty="0"/>
          </a:p>
        </p:txBody>
      </p:sp>
    </p:spTree>
    <p:extLst>
      <p:ext uri="{BB962C8B-B14F-4D97-AF65-F5344CB8AC3E}">
        <p14:creationId xmlns:p14="http://schemas.microsoft.com/office/powerpoint/2010/main" val="362655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7BF784-119C-40EA-B259-E6D6B243B58A}"/>
              </a:ext>
            </a:extLst>
          </p:cNvPr>
          <p:cNvSpPr>
            <a:spLocks noGrp="1"/>
          </p:cNvSpPr>
          <p:nvPr>
            <p:ph type="title"/>
          </p:nvPr>
        </p:nvSpPr>
        <p:spPr>
          <a:xfrm>
            <a:off x="581192" y="702156"/>
            <a:ext cx="11029616" cy="841418"/>
          </a:xfrm>
        </p:spPr>
        <p:txBody>
          <a:bodyPr/>
          <a:lstStyle/>
          <a:p>
            <a:pPr algn="ctr"/>
            <a:r>
              <a:rPr lang="en-US" sz="2800" i="0" u="none" strike="noStrike" baseline="0" dirty="0">
                <a:solidFill>
                  <a:srgbClr val="FFC000"/>
                </a:solidFill>
                <a:latin typeface="Arial-BoldMT"/>
              </a:rPr>
              <a:t>INSTEAD OF INSERT TRIGGER</a:t>
            </a:r>
            <a:endParaRPr lang="ru-RU" dirty="0">
              <a:solidFill>
                <a:srgbClr val="FFC000"/>
              </a:solidFill>
            </a:endParaRPr>
          </a:p>
        </p:txBody>
      </p:sp>
      <p:sp>
        <p:nvSpPr>
          <p:cNvPr id="3" name="Объект 2">
            <a:extLst>
              <a:ext uri="{FF2B5EF4-FFF2-40B4-BE49-F238E27FC236}">
                <a16:creationId xmlns:a16="http://schemas.microsoft.com/office/drawing/2014/main" id="{AF3F6AD8-8C29-4416-BEF9-EC2BE21D0E13}"/>
              </a:ext>
            </a:extLst>
          </p:cNvPr>
          <p:cNvSpPr>
            <a:spLocks noGrp="1"/>
          </p:cNvSpPr>
          <p:nvPr>
            <p:ph idx="1"/>
          </p:nvPr>
        </p:nvSpPr>
        <p:spPr>
          <a:xfrm>
            <a:off x="480524" y="1872099"/>
            <a:ext cx="11029615" cy="2230118"/>
          </a:xfrm>
        </p:spPr>
        <p:txBody>
          <a:bodyPr>
            <a:noAutofit/>
          </a:bodyPr>
          <a:lstStyle/>
          <a:p>
            <a:pPr algn="l"/>
            <a:r>
              <a:rPr lang="en-US" sz="2400" b="0" i="0" u="none" strike="noStrike" baseline="0" dirty="0">
                <a:solidFill>
                  <a:srgbClr val="777777"/>
                </a:solidFill>
                <a:latin typeface="TimesNewRomanPSMT"/>
              </a:rPr>
              <a:t>Now, let’s have a look into this, how INSTEAD OF TRIGGERS give us help in this condition. Since we are facing an error, when we try to insert a single row into the view function, let’s make an INSTEAD OF INSERT trigger on the view </a:t>
            </a:r>
            <a:r>
              <a:rPr lang="en-US" sz="2400" b="0" i="0" u="none" strike="noStrike" baseline="0" dirty="0" err="1">
                <a:solidFill>
                  <a:srgbClr val="777777"/>
                </a:solidFill>
                <a:latin typeface="TimesNewRomanPSMT"/>
              </a:rPr>
              <a:t>vWEmployeeDetails</a:t>
            </a:r>
            <a:r>
              <a:rPr lang="en-US" sz="2400" b="0" i="0" u="none" strike="noStrike" baseline="0" dirty="0">
                <a:solidFill>
                  <a:srgbClr val="777777"/>
                </a:solidFill>
                <a:latin typeface="TimesNewRomanPSMT"/>
              </a:rPr>
              <a:t>.</a:t>
            </a:r>
          </a:p>
        </p:txBody>
      </p:sp>
    </p:spTree>
    <p:extLst>
      <p:ext uri="{BB962C8B-B14F-4D97-AF65-F5344CB8AC3E}">
        <p14:creationId xmlns:p14="http://schemas.microsoft.com/office/powerpoint/2010/main" val="355023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27C52-CAE9-4442-94B2-E8848A30CF97}"/>
              </a:ext>
            </a:extLst>
          </p:cNvPr>
          <p:cNvSpPr>
            <a:spLocks noGrp="1"/>
          </p:cNvSpPr>
          <p:nvPr>
            <p:ph type="title"/>
          </p:nvPr>
        </p:nvSpPr>
        <p:spPr>
          <a:xfrm>
            <a:off x="581192" y="702156"/>
            <a:ext cx="11029616" cy="799473"/>
          </a:xfrm>
        </p:spPr>
        <p:txBody>
          <a:bodyPr/>
          <a:lstStyle/>
          <a:p>
            <a:pPr algn="ctr"/>
            <a:r>
              <a:rPr lang="en-US" sz="2800" i="0" u="none" strike="noStrike" baseline="0" dirty="0">
                <a:solidFill>
                  <a:srgbClr val="FFC000"/>
                </a:solidFill>
                <a:latin typeface="Arial-BoldMT"/>
              </a:rPr>
              <a:t>INSTEAD OF INSERT TRIGGER</a:t>
            </a:r>
            <a:endParaRPr lang="ru-RU" dirty="0"/>
          </a:p>
        </p:txBody>
      </p:sp>
      <p:sp>
        <p:nvSpPr>
          <p:cNvPr id="3" name="Объект 2">
            <a:extLst>
              <a:ext uri="{FF2B5EF4-FFF2-40B4-BE49-F238E27FC236}">
                <a16:creationId xmlns:a16="http://schemas.microsoft.com/office/drawing/2014/main" id="{4E7337D9-0171-435F-8080-C66D594689D3}"/>
              </a:ext>
            </a:extLst>
          </p:cNvPr>
          <p:cNvSpPr>
            <a:spLocks noGrp="1"/>
          </p:cNvSpPr>
          <p:nvPr>
            <p:ph idx="1"/>
          </p:nvPr>
        </p:nvSpPr>
        <p:spPr>
          <a:xfrm>
            <a:off x="488913" y="1836548"/>
            <a:ext cx="11029615" cy="621426"/>
          </a:xfrm>
        </p:spPr>
        <p:txBody>
          <a:bodyPr/>
          <a:lstStyle/>
          <a:p>
            <a:r>
              <a:rPr lang="en-US" sz="1800" b="1" i="0" u="none" strike="noStrike" baseline="0" dirty="0">
                <a:solidFill>
                  <a:srgbClr val="404040"/>
                </a:solidFill>
                <a:latin typeface="Arial-BoldMT"/>
              </a:rPr>
              <a:t>SCRIPT TO CREATE INSTEAD OF INSERT TRIGGER:</a:t>
            </a:r>
          </a:p>
        </p:txBody>
      </p:sp>
      <p:pic>
        <p:nvPicPr>
          <p:cNvPr id="4" name="Рисунок 3">
            <a:extLst>
              <a:ext uri="{FF2B5EF4-FFF2-40B4-BE49-F238E27FC236}">
                <a16:creationId xmlns:a16="http://schemas.microsoft.com/office/drawing/2014/main" id="{D4245B30-DC72-438B-BDB3-21D3A1631554}"/>
              </a:ext>
            </a:extLst>
          </p:cNvPr>
          <p:cNvPicPr>
            <a:picLocks noChangeAspect="1"/>
          </p:cNvPicPr>
          <p:nvPr/>
        </p:nvPicPr>
        <p:blipFill>
          <a:blip r:embed="rId2"/>
          <a:stretch>
            <a:fillRect/>
          </a:stretch>
        </p:blipFill>
        <p:spPr>
          <a:xfrm>
            <a:off x="3750576" y="2342074"/>
            <a:ext cx="4109907" cy="4515926"/>
          </a:xfrm>
          <a:prstGeom prst="rect">
            <a:avLst/>
          </a:prstGeom>
        </p:spPr>
      </p:pic>
    </p:spTree>
    <p:extLst>
      <p:ext uri="{BB962C8B-B14F-4D97-AF65-F5344CB8AC3E}">
        <p14:creationId xmlns:p14="http://schemas.microsoft.com/office/powerpoint/2010/main" val="101715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0F58AB-E0C8-4C5F-9252-FB3302F9A8D2}"/>
              </a:ext>
            </a:extLst>
          </p:cNvPr>
          <p:cNvSpPr>
            <a:spLocks noGrp="1"/>
          </p:cNvSpPr>
          <p:nvPr>
            <p:ph type="title"/>
          </p:nvPr>
        </p:nvSpPr>
        <p:spPr>
          <a:xfrm>
            <a:off x="581192" y="702156"/>
            <a:ext cx="11029616" cy="799473"/>
          </a:xfrm>
        </p:spPr>
        <p:txBody>
          <a:bodyPr>
            <a:normAutofit/>
          </a:bodyPr>
          <a:lstStyle/>
          <a:p>
            <a:pPr algn="ctr"/>
            <a:r>
              <a:rPr lang="en-US" sz="2400" i="0" u="none" strike="noStrike" baseline="0" dirty="0">
                <a:solidFill>
                  <a:srgbClr val="FFC000"/>
                </a:solidFill>
                <a:latin typeface="Arial-BoldMT"/>
              </a:rPr>
              <a:t>INSTEAD OF UPDATE TRIGGER</a:t>
            </a:r>
            <a:endParaRPr lang="ru-RU" sz="2400" dirty="0">
              <a:solidFill>
                <a:srgbClr val="FFC000"/>
              </a:solidFill>
            </a:endParaRPr>
          </a:p>
        </p:txBody>
      </p:sp>
      <p:sp>
        <p:nvSpPr>
          <p:cNvPr id="3" name="Объект 2">
            <a:extLst>
              <a:ext uri="{FF2B5EF4-FFF2-40B4-BE49-F238E27FC236}">
                <a16:creationId xmlns:a16="http://schemas.microsoft.com/office/drawing/2014/main" id="{0A460570-3F21-4DF1-A873-B062F56C8F0B}"/>
              </a:ext>
            </a:extLst>
          </p:cNvPr>
          <p:cNvSpPr>
            <a:spLocks noGrp="1"/>
          </p:cNvSpPr>
          <p:nvPr>
            <p:ph idx="1"/>
          </p:nvPr>
        </p:nvSpPr>
        <p:spPr>
          <a:xfrm>
            <a:off x="581192" y="2180496"/>
            <a:ext cx="11029615" cy="4279027"/>
          </a:xfrm>
        </p:spPr>
        <p:txBody>
          <a:bodyPr>
            <a:normAutofit fontScale="77500" lnSpcReduction="20000"/>
          </a:bodyPr>
          <a:lstStyle/>
          <a:p>
            <a:pPr marL="0" indent="0" algn="l">
              <a:buNone/>
            </a:pPr>
            <a:r>
              <a:rPr lang="en-US" sz="1800" b="0" i="0" u="none" strike="noStrike" baseline="0" dirty="0">
                <a:solidFill>
                  <a:srgbClr val="777777"/>
                </a:solidFill>
                <a:latin typeface="TimesNewRomanPSMT"/>
              </a:rPr>
              <a:t>An INSTEAD OF UPDATE triggers gets fired instead of an update event, that can be on a table or a view function. For example, let’s understand, an INSTEAD OF UPDATE trigger, and then when you try to make the update into the row within that view function or table, instead of the UPDATE, in this situation, the trigger get invoked automatically. Instead of update trigger based on multiple tables.</a:t>
            </a:r>
          </a:p>
          <a:p>
            <a:pPr marL="0" indent="0" algn="l">
              <a:buNone/>
            </a:pPr>
            <a:r>
              <a:rPr lang="en-US" sz="1800" b="0" i="0" u="none" strike="noStrike" baseline="0" dirty="0">
                <a:solidFill>
                  <a:srgbClr val="777777"/>
                </a:solidFill>
                <a:latin typeface="TimesNewRomanPSMT"/>
              </a:rPr>
              <a:t>So, let’s create both the tables Employee and Department as follows.</a:t>
            </a:r>
          </a:p>
          <a:p>
            <a:pPr marL="0" indent="0" algn="l">
              <a:buNone/>
            </a:pPr>
            <a:r>
              <a:rPr lang="en-US" sz="1800" b="1" i="0" u="none" strike="noStrike" baseline="0" dirty="0">
                <a:solidFill>
                  <a:srgbClr val="404040"/>
                </a:solidFill>
                <a:latin typeface="Arial-BoldMT"/>
              </a:rPr>
              <a:t>SQL SCRIPT TO CREATE TBLEMPLOYEE TABLE:</a:t>
            </a:r>
          </a:p>
          <a:p>
            <a:pPr algn="l"/>
            <a:r>
              <a:rPr lang="en-US" sz="1800" b="0" i="0" u="none" strike="noStrike" baseline="0" dirty="0">
                <a:solidFill>
                  <a:srgbClr val="777777"/>
                </a:solidFill>
                <a:latin typeface="TimesNewRomanPSMT"/>
              </a:rPr>
              <a:t>CREATE TABLE </a:t>
            </a:r>
            <a:r>
              <a:rPr lang="en-US" sz="1800" b="0" i="0" u="none" strike="noStrike" baseline="0" dirty="0" err="1">
                <a:solidFill>
                  <a:srgbClr val="777777"/>
                </a:solidFill>
                <a:latin typeface="TimesNewRomanPSMT"/>
              </a:rPr>
              <a:t>tblEmployee</a:t>
            </a:r>
            <a:endParaRPr lang="en-US" sz="1800" b="0" i="0" u="none" strike="noStrike" baseline="0" dirty="0">
              <a:solidFill>
                <a:srgbClr val="777777"/>
              </a:solidFill>
              <a:latin typeface="TimesNewRomanPSMT"/>
            </a:endParaRPr>
          </a:p>
          <a:p>
            <a:pPr algn="l"/>
            <a:r>
              <a:rPr lang="ru-RU" sz="1800" b="0" i="0" u="none" strike="noStrike" baseline="0" dirty="0">
                <a:solidFill>
                  <a:srgbClr val="777777"/>
                </a:solidFill>
                <a:latin typeface="TimesNewRomanPSMT"/>
              </a:rPr>
              <a:t>(</a:t>
            </a:r>
            <a:r>
              <a:rPr lang="en-US" sz="1800" b="0" i="0" u="none" strike="noStrike" baseline="0" dirty="0">
                <a:solidFill>
                  <a:srgbClr val="777777"/>
                </a:solidFill>
                <a:latin typeface="TimesNewRomanPSMT"/>
              </a:rPr>
              <a:t> Id int Primary Key,</a:t>
            </a:r>
          </a:p>
          <a:p>
            <a:pPr algn="l"/>
            <a:r>
              <a:rPr lang="en-US" sz="1800" b="0" i="0" u="none" strike="noStrike" baseline="0" dirty="0">
                <a:solidFill>
                  <a:srgbClr val="777777"/>
                </a:solidFill>
                <a:latin typeface="TimesNewRomanPSMT"/>
              </a:rPr>
              <a:t>Name </a:t>
            </a:r>
            <a:r>
              <a:rPr lang="en-US" sz="1800" b="0" i="0" u="none" strike="noStrike" baseline="0" dirty="0" err="1">
                <a:solidFill>
                  <a:srgbClr val="777777"/>
                </a:solidFill>
                <a:latin typeface="TimesNewRomanPSMT"/>
              </a:rPr>
              <a:t>nvarchar</a:t>
            </a:r>
            <a:r>
              <a:rPr lang="en-US" sz="1800" b="0" i="0" u="none" strike="noStrike" baseline="0" dirty="0">
                <a:solidFill>
                  <a:srgbClr val="777777"/>
                </a:solidFill>
                <a:latin typeface="TimesNewRomanPSMT"/>
              </a:rPr>
              <a:t>(30),</a:t>
            </a:r>
          </a:p>
          <a:p>
            <a:pPr algn="l"/>
            <a:r>
              <a:rPr lang="en-US" sz="1800" b="0" i="0" u="none" strike="noStrike" baseline="0" dirty="0">
                <a:solidFill>
                  <a:srgbClr val="777777"/>
                </a:solidFill>
                <a:latin typeface="TimesNewRomanPSMT"/>
              </a:rPr>
              <a:t>Gender </a:t>
            </a:r>
            <a:r>
              <a:rPr lang="en-US" sz="1800" b="0" i="0" u="none" strike="noStrike" baseline="0" dirty="0" err="1">
                <a:solidFill>
                  <a:srgbClr val="777777"/>
                </a:solidFill>
                <a:latin typeface="TimesNewRomanPSMT"/>
              </a:rPr>
              <a:t>nvarchar</a:t>
            </a:r>
            <a:r>
              <a:rPr lang="en-US" sz="1800" b="0" i="0" u="none" strike="noStrike" baseline="0" dirty="0">
                <a:solidFill>
                  <a:srgbClr val="777777"/>
                </a:solidFill>
                <a:latin typeface="TimesNewRomanPSMT"/>
              </a:rPr>
              <a:t>(10),</a:t>
            </a:r>
          </a:p>
          <a:p>
            <a:pPr algn="l"/>
            <a:r>
              <a:rPr lang="en-US" sz="1800" b="0" i="0" u="none" strike="noStrike" baseline="0" dirty="0" err="1">
                <a:solidFill>
                  <a:srgbClr val="777777"/>
                </a:solidFill>
                <a:latin typeface="TimesNewRomanPSMT"/>
              </a:rPr>
              <a:t>DepartmentId</a:t>
            </a:r>
            <a:r>
              <a:rPr lang="en-US" sz="1800" b="0" i="0" u="none" strike="noStrike" baseline="0" dirty="0">
                <a:solidFill>
                  <a:srgbClr val="777777"/>
                </a:solidFill>
                <a:latin typeface="TimesNewRomanPSMT"/>
              </a:rPr>
              <a:t> int </a:t>
            </a:r>
            <a:r>
              <a:rPr lang="ru-RU" sz="1800" b="0" i="0" u="none" strike="noStrike" baseline="0" dirty="0">
                <a:solidFill>
                  <a:srgbClr val="777777"/>
                </a:solidFill>
                <a:latin typeface="TimesNewRomanPSMT"/>
              </a:rPr>
              <a:t>)</a:t>
            </a:r>
          </a:p>
          <a:p>
            <a:pPr marL="0" indent="0" algn="l">
              <a:buNone/>
            </a:pPr>
            <a:r>
              <a:rPr lang="en-US" sz="1800" b="1" i="0" u="none" strike="noStrike" baseline="0" dirty="0">
                <a:solidFill>
                  <a:srgbClr val="404040"/>
                </a:solidFill>
                <a:latin typeface="Arial-BoldMT"/>
              </a:rPr>
              <a:t>SQL SCRIPT TO CREATE TBLDEPARTMENT TABLE</a:t>
            </a:r>
          </a:p>
          <a:p>
            <a:pPr algn="l"/>
            <a:r>
              <a:rPr lang="en-US" sz="1800" b="0" i="0" u="none" strike="noStrike" baseline="0" dirty="0">
                <a:solidFill>
                  <a:srgbClr val="777777"/>
                </a:solidFill>
                <a:latin typeface="TimesNewRomanPSMT"/>
              </a:rPr>
              <a:t>CREATE TABLE </a:t>
            </a:r>
            <a:r>
              <a:rPr lang="en-US" sz="1800" b="0" i="0" u="none" strike="noStrike" baseline="0" dirty="0" err="1">
                <a:solidFill>
                  <a:srgbClr val="777777"/>
                </a:solidFill>
                <a:latin typeface="TimesNewRomanPSMT"/>
              </a:rPr>
              <a:t>tblDepartment</a:t>
            </a:r>
            <a:endParaRPr lang="en-US" sz="1800" b="0" i="0" u="none" strike="noStrike" baseline="0" dirty="0">
              <a:solidFill>
                <a:srgbClr val="777777"/>
              </a:solidFill>
              <a:latin typeface="TimesNewRomanPSMT"/>
            </a:endParaRPr>
          </a:p>
          <a:p>
            <a:pPr algn="l"/>
            <a:r>
              <a:rPr lang="ru-RU" sz="1800" b="0" i="0" u="none" strike="noStrike" baseline="0" dirty="0">
                <a:solidFill>
                  <a:srgbClr val="777777"/>
                </a:solidFill>
                <a:latin typeface="TimesNewRomanPSMT"/>
              </a:rPr>
              <a:t>(</a:t>
            </a:r>
            <a:r>
              <a:rPr lang="en-US" sz="1800" b="0" i="0" u="none" strike="noStrike" baseline="0" dirty="0">
                <a:solidFill>
                  <a:srgbClr val="777777"/>
                </a:solidFill>
                <a:latin typeface="TimesNewRomanPSMT"/>
              </a:rPr>
              <a:t> </a:t>
            </a:r>
            <a:r>
              <a:rPr lang="en-US" sz="1800" b="0" i="0" u="none" strike="noStrike" baseline="0" dirty="0" err="1">
                <a:solidFill>
                  <a:srgbClr val="777777"/>
                </a:solidFill>
                <a:latin typeface="TimesNewRomanPSMT"/>
              </a:rPr>
              <a:t>DeptId</a:t>
            </a:r>
            <a:r>
              <a:rPr lang="en-US" sz="1800" b="0" i="0" u="none" strike="noStrike" baseline="0" dirty="0">
                <a:solidFill>
                  <a:srgbClr val="777777"/>
                </a:solidFill>
                <a:latin typeface="TimesNewRomanPSMT"/>
              </a:rPr>
              <a:t> int Primary Key,</a:t>
            </a:r>
          </a:p>
          <a:p>
            <a:pPr algn="l"/>
            <a:r>
              <a:rPr lang="en-US" sz="1800" b="0" i="0" u="none" strike="noStrike" baseline="0" dirty="0" err="1">
                <a:solidFill>
                  <a:srgbClr val="777777"/>
                </a:solidFill>
                <a:latin typeface="TimesNewRomanPSMT"/>
              </a:rPr>
              <a:t>DeptName</a:t>
            </a:r>
            <a:r>
              <a:rPr lang="en-US" sz="1800" b="0" i="0" u="none" strike="noStrike" baseline="0" dirty="0">
                <a:solidFill>
                  <a:srgbClr val="777777"/>
                </a:solidFill>
                <a:latin typeface="TimesNewRomanPSMT"/>
              </a:rPr>
              <a:t> </a:t>
            </a:r>
            <a:r>
              <a:rPr lang="en-US" sz="1800" b="0" i="0" u="none" strike="noStrike" baseline="0" dirty="0" err="1">
                <a:solidFill>
                  <a:srgbClr val="777777"/>
                </a:solidFill>
                <a:latin typeface="TimesNewRomanPSMT"/>
              </a:rPr>
              <a:t>nvarchar</a:t>
            </a:r>
            <a:r>
              <a:rPr lang="en-US" sz="1800" b="0" i="0" u="none" strike="noStrike" baseline="0" dirty="0">
                <a:solidFill>
                  <a:srgbClr val="777777"/>
                </a:solidFill>
                <a:latin typeface="TimesNewRomanPSMT"/>
              </a:rPr>
              <a:t>(20)</a:t>
            </a:r>
          </a:p>
          <a:p>
            <a:pPr algn="l"/>
            <a:r>
              <a:rPr lang="ru-RU" sz="1800" b="0" i="0" u="none" strike="noStrike" baseline="0" dirty="0">
                <a:solidFill>
                  <a:srgbClr val="777777"/>
                </a:solidFill>
                <a:latin typeface="TimesNewRomanPSMT"/>
              </a:rPr>
              <a:t>)</a:t>
            </a:r>
            <a:endParaRPr lang="ru-RU" dirty="0"/>
          </a:p>
        </p:txBody>
      </p:sp>
    </p:spTree>
    <p:extLst>
      <p:ext uri="{BB962C8B-B14F-4D97-AF65-F5344CB8AC3E}">
        <p14:creationId xmlns:p14="http://schemas.microsoft.com/office/powerpoint/2010/main" val="364509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C3F4BC-F631-4B57-8E01-1272578DB1A7}"/>
              </a:ext>
            </a:extLst>
          </p:cNvPr>
          <p:cNvSpPr>
            <a:spLocks noGrp="1"/>
          </p:cNvSpPr>
          <p:nvPr>
            <p:ph type="title"/>
          </p:nvPr>
        </p:nvSpPr>
        <p:spPr>
          <a:xfrm>
            <a:off x="581192" y="702156"/>
            <a:ext cx="11029616" cy="908530"/>
          </a:xfrm>
        </p:spPr>
        <p:txBody>
          <a:bodyPr/>
          <a:lstStyle/>
          <a:p>
            <a:pPr algn="ctr"/>
            <a:r>
              <a:rPr lang="en-US" sz="2800" i="0" u="none" strike="noStrike" baseline="0" dirty="0">
                <a:solidFill>
                  <a:srgbClr val="FFC000"/>
                </a:solidFill>
                <a:latin typeface="Arial-BoldMT"/>
              </a:rPr>
              <a:t>INSTEAD OF UPDATE TRIGGER</a:t>
            </a:r>
            <a:endParaRPr lang="ru-RU" dirty="0"/>
          </a:p>
        </p:txBody>
      </p:sp>
      <p:sp>
        <p:nvSpPr>
          <p:cNvPr id="3" name="Объект 2">
            <a:extLst>
              <a:ext uri="{FF2B5EF4-FFF2-40B4-BE49-F238E27FC236}">
                <a16:creationId xmlns:a16="http://schemas.microsoft.com/office/drawing/2014/main" id="{FC9D0517-1DF9-4FE1-AD68-5983367C78F9}"/>
              </a:ext>
            </a:extLst>
          </p:cNvPr>
          <p:cNvSpPr>
            <a:spLocks noGrp="1"/>
          </p:cNvSpPr>
          <p:nvPr>
            <p:ph idx="1"/>
          </p:nvPr>
        </p:nvSpPr>
        <p:spPr/>
        <p:txBody>
          <a:bodyPr>
            <a:normAutofit fontScale="92500" lnSpcReduction="10000"/>
          </a:bodyPr>
          <a:lstStyle/>
          <a:p>
            <a:pPr marL="0" indent="0" algn="l">
              <a:buNone/>
            </a:pPr>
            <a:r>
              <a:rPr lang="en-US" sz="1800" b="0" i="0" u="none" strike="noStrike" baseline="0" dirty="0">
                <a:solidFill>
                  <a:srgbClr val="777777"/>
                </a:solidFill>
                <a:latin typeface="TimesNewRomanPSMT"/>
              </a:rPr>
              <a:t>So, we have our required two tables, let’s create a view which is based on these</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two tables, it will fetch the records of Employee Id, Name, Gender</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and </a:t>
            </a:r>
            <a:r>
              <a:rPr lang="en-US" sz="1800" b="0" i="0" u="none" strike="noStrike" baseline="0" dirty="0" err="1">
                <a:solidFill>
                  <a:srgbClr val="777777"/>
                </a:solidFill>
                <a:latin typeface="TimesNewRomanPSMT"/>
              </a:rPr>
              <a:t>DepartmentName</a:t>
            </a:r>
            <a:r>
              <a:rPr lang="en-US" sz="1800" b="0" i="0" u="none" strike="noStrike" baseline="0" dirty="0">
                <a:solidFill>
                  <a:srgbClr val="777777"/>
                </a:solidFill>
                <a:latin typeface="TimesNewRomanPSMT"/>
              </a:rPr>
              <a:t> columns which are based on multiple tables.</a:t>
            </a:r>
            <a:endParaRPr lang="ru-RU" sz="1800" b="0" i="0" u="none" strike="noStrike" baseline="0" dirty="0">
              <a:solidFill>
                <a:srgbClr val="777777"/>
              </a:solidFill>
              <a:latin typeface="TimesNewRomanPSMT"/>
            </a:endParaRPr>
          </a:p>
          <a:p>
            <a:pPr marL="0" indent="0" algn="l">
              <a:buNone/>
            </a:pPr>
            <a:r>
              <a:rPr lang="en-US" sz="1800" b="1" i="0" u="none" strike="noStrike" baseline="0" dirty="0">
                <a:solidFill>
                  <a:srgbClr val="404040"/>
                </a:solidFill>
                <a:latin typeface="Arial-BoldMT"/>
              </a:rPr>
              <a:t>SCRIPT TO CREATE THE VIEW:</a:t>
            </a:r>
          </a:p>
          <a:p>
            <a:pPr algn="l"/>
            <a:r>
              <a:rPr lang="en-US" sz="1800" b="0" i="0" u="none" strike="noStrike" baseline="0" dirty="0">
                <a:solidFill>
                  <a:srgbClr val="777777"/>
                </a:solidFill>
                <a:latin typeface="TimesNewRomanPSMT"/>
              </a:rPr>
              <a:t>Create view </a:t>
            </a:r>
            <a:r>
              <a:rPr lang="en-US" sz="1800" b="0" i="0" u="none" strike="noStrike" baseline="0" dirty="0" err="1">
                <a:solidFill>
                  <a:srgbClr val="777777"/>
                </a:solidFill>
                <a:latin typeface="TimesNewRomanPSMT"/>
              </a:rPr>
              <a:t>vWEmployeeDetails</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as</a:t>
            </a:r>
          </a:p>
          <a:p>
            <a:pPr algn="l"/>
            <a:r>
              <a:rPr lang="nl-NL" sz="1800" b="0" i="0" u="none" strike="noStrike" baseline="0" dirty="0">
                <a:solidFill>
                  <a:srgbClr val="777777"/>
                </a:solidFill>
                <a:latin typeface="TimesNewRomanPSMT"/>
              </a:rPr>
              <a:t>Select Id, Name, Gender, DeptName</a:t>
            </a:r>
          </a:p>
          <a:p>
            <a:pPr algn="l"/>
            <a:r>
              <a:rPr lang="en-US" sz="1800" b="0" i="0" u="none" strike="noStrike" baseline="0" dirty="0">
                <a:solidFill>
                  <a:srgbClr val="777777"/>
                </a:solidFill>
                <a:latin typeface="TimesNewRomanPSMT"/>
              </a:rPr>
              <a:t>from </a:t>
            </a:r>
            <a:r>
              <a:rPr lang="en-US" sz="1800" b="0" i="0" u="none" strike="noStrike" baseline="0" dirty="0" err="1">
                <a:solidFill>
                  <a:srgbClr val="777777"/>
                </a:solidFill>
                <a:latin typeface="TimesNewRomanPSMT"/>
              </a:rPr>
              <a:t>tblEmployee</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join </a:t>
            </a:r>
            <a:r>
              <a:rPr lang="en-US" sz="1800" b="0" i="0" u="none" strike="noStrike" baseline="0" dirty="0" err="1">
                <a:solidFill>
                  <a:srgbClr val="777777"/>
                </a:solidFill>
                <a:latin typeface="TimesNewRomanPSMT"/>
              </a:rPr>
              <a:t>tblDepartment</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on </a:t>
            </a:r>
            <a:r>
              <a:rPr lang="en-US" sz="1800" b="0" i="0" u="none" strike="noStrike" baseline="0" dirty="0" err="1">
                <a:solidFill>
                  <a:srgbClr val="777777"/>
                </a:solidFill>
                <a:latin typeface="TimesNewRomanPSMT"/>
              </a:rPr>
              <a:t>tblEmployee.DepartmentId</a:t>
            </a:r>
            <a:r>
              <a:rPr lang="en-US" sz="1800" b="0" i="0" u="none" strike="noStrike" baseline="0" dirty="0">
                <a:solidFill>
                  <a:srgbClr val="777777"/>
                </a:solidFill>
                <a:latin typeface="TimesNewRomanPSMT"/>
              </a:rPr>
              <a:t> = </a:t>
            </a:r>
            <a:r>
              <a:rPr lang="en-US" sz="1800" b="0" i="0" u="none" strike="noStrike" baseline="0" dirty="0" err="1">
                <a:solidFill>
                  <a:srgbClr val="777777"/>
                </a:solidFill>
                <a:latin typeface="TimesNewRomanPSMT"/>
              </a:rPr>
              <a:t>tblDepartment.DeptId</a:t>
            </a:r>
            <a:endParaRPr lang="en-US" sz="1800" b="0" i="0" u="none" strike="noStrike" baseline="0" dirty="0">
              <a:solidFill>
                <a:srgbClr val="777777"/>
              </a:solidFill>
              <a:latin typeface="TimesNewRomanPSMT"/>
            </a:endParaRPr>
          </a:p>
          <a:p>
            <a:pPr marL="0" indent="0" algn="l">
              <a:buNone/>
            </a:pPr>
            <a:r>
              <a:rPr lang="en-US" sz="1800" b="0" i="0" u="none" strike="noStrike" baseline="0" dirty="0">
                <a:solidFill>
                  <a:srgbClr val="777777"/>
                </a:solidFill>
                <a:latin typeface="TimesNewRomanPSMT"/>
              </a:rPr>
              <a:t>Once you execute this line, Select * from </a:t>
            </a:r>
            <a:r>
              <a:rPr lang="en-US" sz="1800" b="0" i="0" u="none" strike="noStrike" baseline="0" dirty="0" err="1">
                <a:solidFill>
                  <a:srgbClr val="777777"/>
                </a:solidFill>
                <a:latin typeface="TimesNewRomanPSMT"/>
              </a:rPr>
              <a:t>vWEmployeeDetails</a:t>
            </a:r>
            <a:r>
              <a:rPr lang="en-US" sz="1800" b="0" i="0" u="none" strike="noStrike" baseline="0" dirty="0">
                <a:solidFill>
                  <a:srgbClr val="777777"/>
                </a:solidFill>
                <a:latin typeface="TimesNewRomanPSMT"/>
              </a:rPr>
              <a:t>, It will retrieve all</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the records from the table as follows</a:t>
            </a:r>
            <a:endParaRPr lang="ru-RU" dirty="0"/>
          </a:p>
        </p:txBody>
      </p:sp>
    </p:spTree>
    <p:extLst>
      <p:ext uri="{BB962C8B-B14F-4D97-AF65-F5344CB8AC3E}">
        <p14:creationId xmlns:p14="http://schemas.microsoft.com/office/powerpoint/2010/main" val="47893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7A0107-CD6A-4CCB-A6D3-8014D3101246}"/>
              </a:ext>
            </a:extLst>
          </p:cNvPr>
          <p:cNvSpPr>
            <a:spLocks noGrp="1"/>
          </p:cNvSpPr>
          <p:nvPr>
            <p:ph type="title"/>
          </p:nvPr>
        </p:nvSpPr>
        <p:spPr>
          <a:xfrm>
            <a:off x="581192" y="702156"/>
            <a:ext cx="11029616" cy="858196"/>
          </a:xfrm>
        </p:spPr>
        <p:txBody>
          <a:bodyPr/>
          <a:lstStyle/>
          <a:p>
            <a:pPr algn="ctr"/>
            <a:r>
              <a:rPr lang="en-US" sz="2800" i="0" u="none" strike="noStrike" baseline="0" dirty="0">
                <a:solidFill>
                  <a:srgbClr val="FFC000"/>
                </a:solidFill>
                <a:latin typeface="Arial-BoldMT"/>
              </a:rPr>
              <a:t>INSTEAD OF UPDATE TRIGGER</a:t>
            </a:r>
            <a:endParaRPr lang="ru-RU" dirty="0"/>
          </a:p>
        </p:txBody>
      </p:sp>
      <p:pic>
        <p:nvPicPr>
          <p:cNvPr id="4" name="Объект 3">
            <a:extLst>
              <a:ext uri="{FF2B5EF4-FFF2-40B4-BE49-F238E27FC236}">
                <a16:creationId xmlns:a16="http://schemas.microsoft.com/office/drawing/2014/main" id="{FB83DE36-C302-4FC2-9AFA-7C27311D8DCC}"/>
              </a:ext>
            </a:extLst>
          </p:cNvPr>
          <p:cNvPicPr>
            <a:picLocks noGrp="1" noChangeAspect="1"/>
          </p:cNvPicPr>
          <p:nvPr>
            <p:ph idx="1"/>
          </p:nvPr>
        </p:nvPicPr>
        <p:blipFill>
          <a:blip r:embed="rId2"/>
          <a:stretch>
            <a:fillRect/>
          </a:stretch>
        </p:blipFill>
        <p:spPr>
          <a:xfrm>
            <a:off x="3570747" y="2379510"/>
            <a:ext cx="5050506" cy="3090112"/>
          </a:xfrm>
          <a:prstGeom prst="rect">
            <a:avLst/>
          </a:prstGeom>
        </p:spPr>
      </p:pic>
    </p:spTree>
    <p:extLst>
      <p:ext uri="{BB962C8B-B14F-4D97-AF65-F5344CB8AC3E}">
        <p14:creationId xmlns:p14="http://schemas.microsoft.com/office/powerpoint/2010/main" val="108964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3806C6-62FE-4E9D-A4B4-2BA467D8DAC3}"/>
              </a:ext>
            </a:extLst>
          </p:cNvPr>
          <p:cNvSpPr>
            <a:spLocks noGrp="1"/>
          </p:cNvSpPr>
          <p:nvPr>
            <p:ph type="title"/>
          </p:nvPr>
        </p:nvSpPr>
        <p:spPr>
          <a:xfrm>
            <a:off x="581192" y="702156"/>
            <a:ext cx="11029616" cy="841418"/>
          </a:xfrm>
        </p:spPr>
        <p:txBody>
          <a:bodyPr/>
          <a:lstStyle/>
          <a:p>
            <a:pPr algn="ctr"/>
            <a:r>
              <a:rPr lang="en-US" sz="2800" i="0" u="none" strike="noStrike" baseline="0" dirty="0">
                <a:solidFill>
                  <a:srgbClr val="FFC000"/>
                </a:solidFill>
                <a:latin typeface="Arial-BoldMT"/>
              </a:rPr>
              <a:t>INSTEAD OF UPDATE TRIGGER</a:t>
            </a:r>
            <a:endParaRPr lang="ru-RU" dirty="0"/>
          </a:p>
        </p:txBody>
      </p:sp>
      <p:sp>
        <p:nvSpPr>
          <p:cNvPr id="3" name="Объект 2">
            <a:extLst>
              <a:ext uri="{FF2B5EF4-FFF2-40B4-BE49-F238E27FC236}">
                <a16:creationId xmlns:a16="http://schemas.microsoft.com/office/drawing/2014/main" id="{C7A4B098-7AA5-45B8-958C-C52F54D42E38}"/>
              </a:ext>
            </a:extLst>
          </p:cNvPr>
          <p:cNvSpPr>
            <a:spLocks noGrp="1"/>
          </p:cNvSpPr>
          <p:nvPr>
            <p:ph idx="1"/>
          </p:nvPr>
        </p:nvSpPr>
        <p:spPr/>
        <p:txBody>
          <a:bodyPr>
            <a:normAutofit fontScale="92500" lnSpcReduction="10000"/>
          </a:bodyPr>
          <a:lstStyle/>
          <a:p>
            <a:pPr marL="0" indent="0" algn="l">
              <a:buNone/>
            </a:pPr>
            <a:r>
              <a:rPr lang="en-US" sz="1800" b="0" i="0" u="none" strike="noStrike" baseline="0" dirty="0">
                <a:solidFill>
                  <a:srgbClr val="777777"/>
                </a:solidFill>
                <a:latin typeface="TimesNewRomanPSMT"/>
              </a:rPr>
              <a:t>In above example, when we inserted a single row into the view table and got an error statement like- ‘</a:t>
            </a:r>
            <a:r>
              <a:rPr lang="en-US" sz="1800" b="0" i="0" u="none" strike="noStrike" baseline="0" dirty="0">
                <a:solidFill>
                  <a:srgbClr val="777777"/>
                </a:solidFill>
                <a:latin typeface="BodoniMTBlack"/>
              </a:rPr>
              <a:t>View or function </a:t>
            </a:r>
            <a:r>
              <a:rPr lang="en-US" sz="1800" b="0" i="0" u="none" strike="noStrike" baseline="0" dirty="0" err="1">
                <a:solidFill>
                  <a:srgbClr val="777777"/>
                </a:solidFill>
                <a:latin typeface="BodoniMTBlack"/>
              </a:rPr>
              <a:t>vWEmployeeDetails</a:t>
            </a:r>
            <a:r>
              <a:rPr lang="en-US" sz="1800" b="0" i="0" u="none" strike="noStrike" baseline="0" dirty="0">
                <a:solidFill>
                  <a:srgbClr val="777777"/>
                </a:solidFill>
                <a:latin typeface="BodoniMTBlack"/>
              </a:rPr>
              <a:t> is not updatable because the modification affects multiple base tables.</a:t>
            </a:r>
            <a:r>
              <a:rPr lang="en-US" sz="1800" b="0" i="0" u="none" strike="noStrike" baseline="0" dirty="0">
                <a:solidFill>
                  <a:srgbClr val="777777"/>
                </a:solidFill>
                <a:latin typeface="TimesNewRomanPSMT"/>
              </a:rPr>
              <a:t>‘</a:t>
            </a:r>
          </a:p>
          <a:p>
            <a:pPr marL="0" indent="0" algn="l">
              <a:buNone/>
            </a:pPr>
            <a:r>
              <a:rPr lang="en-US" sz="1800" b="0" i="0" u="none" strike="noStrike" baseline="0" dirty="0">
                <a:solidFill>
                  <a:srgbClr val="777777"/>
                </a:solidFill>
                <a:latin typeface="TimesNewRomanPSMT"/>
              </a:rPr>
              <a:t>So, let’s quickly update the view function, in addition, it affects both the tables, and if we face the same error statement. Then, the UPDATE command changes its column “</a:t>
            </a:r>
            <a:r>
              <a:rPr lang="en-US" sz="1800" b="0" i="0" u="none" strike="noStrike" baseline="0" dirty="0">
                <a:solidFill>
                  <a:srgbClr val="777777"/>
                </a:solidFill>
                <a:latin typeface="BodoniMTBlack"/>
              </a:rPr>
              <a:t>Name</a:t>
            </a:r>
            <a:r>
              <a:rPr lang="en-US" sz="1800" b="0" i="0" u="none" strike="noStrike" baseline="0" dirty="0">
                <a:solidFill>
                  <a:srgbClr val="777777"/>
                </a:solidFill>
                <a:latin typeface="TimesNewRomanPSMT"/>
              </a:rPr>
              <a:t>” from the table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and column “</a:t>
            </a:r>
            <a:r>
              <a:rPr lang="en-US" sz="1800" b="0" i="0" u="none" strike="noStrike" baseline="0" dirty="0" err="1">
                <a:solidFill>
                  <a:srgbClr val="777777"/>
                </a:solidFill>
                <a:latin typeface="BodoniMTBlack"/>
              </a:rPr>
              <a:t>DeptName</a:t>
            </a:r>
            <a:r>
              <a:rPr lang="en-US" sz="1800" b="0" i="0" u="none" strike="noStrike" baseline="0" dirty="0">
                <a:solidFill>
                  <a:srgbClr val="777777"/>
                </a:solidFill>
                <a:latin typeface="TimesNewRomanPSMT"/>
              </a:rPr>
              <a:t>” from the table </a:t>
            </a:r>
            <a:r>
              <a:rPr lang="en-US" sz="1800" b="0" i="0" u="none" strike="noStrike" baseline="0" dirty="0" err="1">
                <a:solidFill>
                  <a:srgbClr val="777777"/>
                </a:solidFill>
                <a:latin typeface="TimesNewRomanPSMT"/>
              </a:rPr>
              <a:t>tblDepartment</a:t>
            </a:r>
            <a:r>
              <a:rPr lang="en-US" sz="1800" b="0" i="0" u="none" strike="noStrike" baseline="0" dirty="0">
                <a:solidFill>
                  <a:srgbClr val="777777"/>
                </a:solidFill>
                <a:latin typeface="TimesNewRomanPSMT"/>
              </a:rPr>
              <a:t>. </a:t>
            </a:r>
          </a:p>
          <a:p>
            <a:pPr marL="0" indent="0" algn="l">
              <a:buNone/>
            </a:pPr>
            <a:r>
              <a:rPr lang="en-US" sz="1800" b="0" i="0" u="none" strike="noStrike" baseline="0" dirty="0">
                <a:solidFill>
                  <a:srgbClr val="777777"/>
                </a:solidFill>
                <a:latin typeface="TimesNewRomanPSMT"/>
              </a:rPr>
              <a:t>So, when we run this query, we face the same error.</a:t>
            </a:r>
          </a:p>
          <a:p>
            <a:pPr algn="l"/>
            <a:r>
              <a:rPr lang="en-US" sz="1800" b="0" i="0" u="none" strike="noStrike" baseline="0" dirty="0">
                <a:solidFill>
                  <a:srgbClr val="777777"/>
                </a:solidFill>
                <a:latin typeface="TimesNewRomanPSMT"/>
              </a:rPr>
              <a:t>Update </a:t>
            </a:r>
            <a:r>
              <a:rPr lang="en-US" sz="1800" b="0" i="0" u="none" strike="noStrike" baseline="0" dirty="0" err="1">
                <a:solidFill>
                  <a:srgbClr val="777777"/>
                </a:solidFill>
                <a:latin typeface="TimesNewRomanPSMT"/>
              </a:rPr>
              <a:t>vWEmployeeDetails</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set Name = ‘</a:t>
            </a:r>
            <a:r>
              <a:rPr lang="en-US" sz="1800" b="0" i="0" u="none" strike="noStrike" baseline="0" dirty="0" err="1">
                <a:solidFill>
                  <a:srgbClr val="777777"/>
                </a:solidFill>
                <a:latin typeface="TimesNewRomanPSMT"/>
              </a:rPr>
              <a:t>Johny</a:t>
            </a:r>
            <a:r>
              <a:rPr lang="en-US" sz="1800" b="0" i="0" u="none" strike="noStrike" baseline="0" dirty="0">
                <a:solidFill>
                  <a:srgbClr val="777777"/>
                </a:solidFill>
                <a:latin typeface="TimesNewRomanPSMT"/>
              </a:rPr>
              <a:t>’, </a:t>
            </a:r>
            <a:r>
              <a:rPr lang="en-US" sz="1800" b="0" i="0" u="none" strike="noStrike" baseline="0" dirty="0" err="1">
                <a:solidFill>
                  <a:srgbClr val="777777"/>
                </a:solidFill>
                <a:latin typeface="TimesNewRomanPSMT"/>
              </a:rPr>
              <a:t>DeptName</a:t>
            </a:r>
            <a:r>
              <a:rPr lang="en-US" sz="1800" b="0" i="0" u="none" strike="noStrike" baseline="0" dirty="0">
                <a:solidFill>
                  <a:srgbClr val="777777"/>
                </a:solidFill>
                <a:latin typeface="TimesNewRomanPSMT"/>
              </a:rPr>
              <a:t> = ‘IT’</a:t>
            </a:r>
          </a:p>
          <a:p>
            <a:pPr algn="l"/>
            <a:r>
              <a:rPr lang="en-US" sz="1800" b="0" i="0" u="none" strike="noStrike" baseline="0" dirty="0">
                <a:solidFill>
                  <a:srgbClr val="777777"/>
                </a:solidFill>
                <a:latin typeface="TimesNewRomanPSMT"/>
              </a:rPr>
              <a:t>where Id = 1</a:t>
            </a:r>
          </a:p>
          <a:p>
            <a:pPr marL="0" indent="0" algn="l">
              <a:buNone/>
            </a:pPr>
            <a:r>
              <a:rPr lang="en-US" sz="1800" b="0" i="0" u="none" strike="noStrike" baseline="0" dirty="0">
                <a:solidFill>
                  <a:srgbClr val="777777"/>
                </a:solidFill>
                <a:latin typeface="TimesNewRomanPSMT"/>
              </a:rPr>
              <a:t>So, let’s do some change in the department of </a:t>
            </a:r>
            <a:r>
              <a:rPr lang="en-US" sz="1800" b="0" i="0" u="none" strike="noStrike" baseline="0" dirty="0">
                <a:solidFill>
                  <a:srgbClr val="777777"/>
                </a:solidFill>
                <a:latin typeface="BodoniMTBlack"/>
              </a:rPr>
              <a:t>John </a:t>
            </a:r>
            <a:r>
              <a:rPr lang="en-US" sz="1800" b="0" i="0" u="none" strike="noStrike" baseline="0" dirty="0">
                <a:solidFill>
                  <a:srgbClr val="777777"/>
                </a:solidFill>
                <a:latin typeface="TimesNewRomanPSMT"/>
              </a:rPr>
              <a:t>from HR to IT. The UPDATE query runs only one table and that is the </a:t>
            </a:r>
            <a:r>
              <a:rPr lang="en-US" sz="1800" b="0" i="0" u="none" strike="noStrike" baseline="0" dirty="0" err="1">
                <a:solidFill>
                  <a:srgbClr val="777777"/>
                </a:solidFill>
                <a:latin typeface="TimesNewRomanPSMT"/>
              </a:rPr>
              <a:t>tblDepartment</a:t>
            </a:r>
            <a:r>
              <a:rPr lang="en-US" sz="1800" b="0" i="0" u="none" strike="noStrike" baseline="0" dirty="0">
                <a:solidFill>
                  <a:srgbClr val="777777"/>
                </a:solidFill>
                <a:latin typeface="TimesNewRomanPSMT"/>
              </a:rPr>
              <a:t> table. So, the query may succeed. But, there is a condition before executing the query, please make note that employees name JOHN and BEN both are in HR department</a:t>
            </a:r>
            <a:endParaRPr lang="ru-RU" dirty="0"/>
          </a:p>
        </p:txBody>
      </p:sp>
    </p:spTree>
    <p:extLst>
      <p:ext uri="{BB962C8B-B14F-4D97-AF65-F5344CB8AC3E}">
        <p14:creationId xmlns:p14="http://schemas.microsoft.com/office/powerpoint/2010/main" val="189155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03C30E-D015-42BB-B33C-D63B00F44A7A}"/>
              </a:ext>
            </a:extLst>
          </p:cNvPr>
          <p:cNvSpPr>
            <a:spLocks noGrp="1"/>
          </p:cNvSpPr>
          <p:nvPr>
            <p:ph type="title"/>
          </p:nvPr>
        </p:nvSpPr>
        <p:spPr>
          <a:xfrm>
            <a:off x="581192" y="702156"/>
            <a:ext cx="11029616" cy="791084"/>
          </a:xfrm>
        </p:spPr>
        <p:txBody>
          <a:bodyPr/>
          <a:lstStyle/>
          <a:p>
            <a:pPr algn="ctr"/>
            <a:r>
              <a:rPr lang="en-US" sz="2800" i="0" u="none" strike="noStrike" baseline="0" dirty="0">
                <a:solidFill>
                  <a:srgbClr val="FFC000"/>
                </a:solidFill>
                <a:latin typeface="Arial-BoldMT"/>
              </a:rPr>
              <a:t>INSTEAD OF UPDATE TRIGGER</a:t>
            </a:r>
            <a:endParaRPr lang="ru-RU" dirty="0"/>
          </a:p>
        </p:txBody>
      </p:sp>
      <p:sp>
        <p:nvSpPr>
          <p:cNvPr id="3" name="Объект 2">
            <a:extLst>
              <a:ext uri="{FF2B5EF4-FFF2-40B4-BE49-F238E27FC236}">
                <a16:creationId xmlns:a16="http://schemas.microsoft.com/office/drawing/2014/main" id="{1731DB35-6C22-4B1D-8CBC-24368B4E26DD}"/>
              </a:ext>
            </a:extLst>
          </p:cNvPr>
          <p:cNvSpPr>
            <a:spLocks noGrp="1"/>
          </p:cNvSpPr>
          <p:nvPr>
            <p:ph idx="1"/>
          </p:nvPr>
        </p:nvSpPr>
        <p:spPr/>
        <p:txBody>
          <a:bodyPr>
            <a:normAutofit/>
          </a:bodyPr>
          <a:lstStyle/>
          <a:p>
            <a:pPr algn="l"/>
            <a:r>
              <a:rPr lang="en-US" sz="1800" b="0" i="0" u="none" strike="noStrike" baseline="0" dirty="0">
                <a:solidFill>
                  <a:srgbClr val="777777"/>
                </a:solidFill>
                <a:latin typeface="TimesNewRomanPSMT"/>
              </a:rPr>
              <a:t>Update </a:t>
            </a:r>
            <a:r>
              <a:rPr lang="en-US" sz="1800" b="0" i="0" u="none" strike="noStrike" baseline="0" dirty="0" err="1">
                <a:solidFill>
                  <a:srgbClr val="777777"/>
                </a:solidFill>
                <a:latin typeface="TimesNewRomanPSMT"/>
              </a:rPr>
              <a:t>vWEmployeeDetails</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set </a:t>
            </a:r>
            <a:r>
              <a:rPr lang="en-US" sz="1800" b="0" i="0" u="none" strike="noStrike" baseline="0" dirty="0" err="1">
                <a:solidFill>
                  <a:srgbClr val="777777"/>
                </a:solidFill>
                <a:latin typeface="TimesNewRomanPSMT"/>
              </a:rPr>
              <a:t>DeptName</a:t>
            </a:r>
            <a:r>
              <a:rPr lang="en-US" sz="1800" b="0" i="0" u="none" strike="noStrike" baseline="0" dirty="0">
                <a:solidFill>
                  <a:srgbClr val="777777"/>
                </a:solidFill>
                <a:latin typeface="TimesNewRomanPSMT"/>
              </a:rPr>
              <a:t> = ‘IT’</a:t>
            </a:r>
          </a:p>
          <a:p>
            <a:pPr algn="l"/>
            <a:r>
              <a:rPr lang="en-US" sz="1800" b="0" i="0" u="none" strike="noStrike" baseline="0" dirty="0">
                <a:solidFill>
                  <a:srgbClr val="777777"/>
                </a:solidFill>
                <a:latin typeface="TimesNewRomanPSMT"/>
              </a:rPr>
              <a:t>where Id = 1</a:t>
            </a:r>
          </a:p>
          <a:p>
            <a:pPr marL="0" indent="0" algn="l">
              <a:buNone/>
            </a:pPr>
            <a:r>
              <a:rPr lang="en-US" sz="1800" b="0" i="0" u="none" strike="noStrike" baseline="0" dirty="0">
                <a:solidFill>
                  <a:srgbClr val="777777"/>
                </a:solidFill>
                <a:latin typeface="TimesNewRomanPSMT"/>
              </a:rPr>
              <a:t>After execution of the query, now select all data records from the view function, and note that </a:t>
            </a:r>
            <a:r>
              <a:rPr lang="en-US" sz="1800" b="0" i="0" u="none" strike="noStrike" baseline="0" dirty="0" err="1">
                <a:solidFill>
                  <a:srgbClr val="777777"/>
                </a:solidFill>
                <a:latin typeface="TimesNewRomanPSMT"/>
              </a:rPr>
              <a:t>BEN’sDeptName</a:t>
            </a:r>
            <a:r>
              <a:rPr lang="en-US" sz="1800" b="0" i="0" u="none" strike="noStrike" baseline="0" dirty="0">
                <a:solidFill>
                  <a:srgbClr val="777777"/>
                </a:solidFill>
                <a:latin typeface="TimesNewRomanPSMT"/>
              </a:rPr>
              <a:t> has also changed to IT. We also change JOHN’s </a:t>
            </a:r>
            <a:r>
              <a:rPr lang="en-US" sz="1800" b="0" i="0" u="none" strike="noStrike" baseline="0" dirty="0" err="1">
                <a:solidFill>
                  <a:srgbClr val="777777"/>
                </a:solidFill>
                <a:latin typeface="TimesNewRomanPSMT"/>
              </a:rPr>
              <a:t>DeptName</a:t>
            </a:r>
            <a:r>
              <a:rPr lang="en-US" sz="1800" b="0" i="0" u="none" strike="noStrike" baseline="0" dirty="0">
                <a:solidFill>
                  <a:srgbClr val="777777"/>
                </a:solidFill>
                <a:latin typeface="TimesNewRomanPSMT"/>
              </a:rPr>
              <a:t>. So, the UPDATE command did not work as we expected. Why it happened, because of the UPDATE query command, updated column name </a:t>
            </a:r>
            <a:r>
              <a:rPr lang="en-US" sz="1800" b="0" i="0" u="none" strike="noStrike" baseline="0" dirty="0" err="1">
                <a:solidFill>
                  <a:srgbClr val="777777"/>
                </a:solidFill>
                <a:latin typeface="TimesNewRomanPSMT"/>
              </a:rPr>
              <a:t>DeptName</a:t>
            </a:r>
            <a:r>
              <a:rPr lang="en-US" sz="1800" b="0" i="0" u="none" strike="noStrike" baseline="0" dirty="0">
                <a:solidFill>
                  <a:srgbClr val="777777"/>
                </a:solidFill>
                <a:latin typeface="TimesNewRomanPSMT"/>
              </a:rPr>
              <a:t> from HR to the IT, in the </a:t>
            </a:r>
            <a:r>
              <a:rPr lang="en-US" sz="1800" b="0" i="0" u="none" strike="noStrike" baseline="0" dirty="0" err="1">
                <a:solidFill>
                  <a:srgbClr val="777777"/>
                </a:solidFill>
                <a:latin typeface="TimesNewRomanPSMT"/>
              </a:rPr>
              <a:t>tblDepartment</a:t>
            </a:r>
            <a:r>
              <a:rPr lang="en-US" sz="1800" b="0" i="0" u="none" strike="noStrike" baseline="0" dirty="0">
                <a:solidFill>
                  <a:srgbClr val="777777"/>
                </a:solidFill>
                <a:latin typeface="TimesNewRomanPSMT"/>
              </a:rPr>
              <a:t> table. For an update, we need to change the </a:t>
            </a:r>
            <a:r>
              <a:rPr lang="en-US" sz="1800" b="0" i="0" u="none" strike="noStrike" baseline="0" dirty="0" err="1">
                <a:solidFill>
                  <a:srgbClr val="777777"/>
                </a:solidFill>
                <a:latin typeface="TimesNewRomanPSMT"/>
              </a:rPr>
              <a:t>DeptId</a:t>
            </a:r>
            <a:r>
              <a:rPr lang="en-US" sz="1800" b="0" i="0" u="none" strike="noStrike" baseline="0" dirty="0">
                <a:solidFill>
                  <a:srgbClr val="777777"/>
                </a:solidFill>
                <a:latin typeface="TimesNewRomanPSMT"/>
              </a:rPr>
              <a:t> of JOHN from 3 to 1.</a:t>
            </a:r>
          </a:p>
        </p:txBody>
      </p:sp>
    </p:spTree>
    <p:extLst>
      <p:ext uri="{BB962C8B-B14F-4D97-AF65-F5344CB8AC3E}">
        <p14:creationId xmlns:p14="http://schemas.microsoft.com/office/powerpoint/2010/main" val="203526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F3EF93-65CA-4407-A8F0-FE54D53998C4}"/>
              </a:ext>
            </a:extLst>
          </p:cNvPr>
          <p:cNvSpPr>
            <a:spLocks noGrp="1"/>
          </p:cNvSpPr>
          <p:nvPr>
            <p:ph type="title"/>
          </p:nvPr>
        </p:nvSpPr>
        <p:spPr>
          <a:xfrm>
            <a:off x="581192" y="702156"/>
            <a:ext cx="11029616" cy="824640"/>
          </a:xfrm>
        </p:spPr>
        <p:txBody>
          <a:bodyPr/>
          <a:lstStyle/>
          <a:p>
            <a:pPr algn="ctr"/>
            <a:r>
              <a:rPr lang="en-US" sz="2800" i="0" u="none" strike="noStrike" baseline="0" dirty="0">
                <a:solidFill>
                  <a:srgbClr val="FFC000"/>
                </a:solidFill>
                <a:latin typeface="Arial-BoldMT"/>
              </a:rPr>
              <a:t>INSTEAD OF UPDATE TRIGGER</a:t>
            </a:r>
            <a:endParaRPr lang="ru-RU" dirty="0"/>
          </a:p>
        </p:txBody>
      </p:sp>
      <p:sp>
        <p:nvSpPr>
          <p:cNvPr id="3" name="Объект 2">
            <a:extLst>
              <a:ext uri="{FF2B5EF4-FFF2-40B4-BE49-F238E27FC236}">
                <a16:creationId xmlns:a16="http://schemas.microsoft.com/office/drawing/2014/main" id="{2A883858-E49C-4F5B-B367-62DA5F7F3E96}"/>
              </a:ext>
            </a:extLst>
          </p:cNvPr>
          <p:cNvSpPr>
            <a:spLocks noGrp="1"/>
          </p:cNvSpPr>
          <p:nvPr>
            <p:ph idx="1"/>
          </p:nvPr>
        </p:nvSpPr>
        <p:spPr>
          <a:xfrm>
            <a:off x="581192" y="2180496"/>
            <a:ext cx="11029615" cy="671761"/>
          </a:xfrm>
        </p:spPr>
        <p:txBody>
          <a:bodyPr/>
          <a:lstStyle/>
          <a:p>
            <a:r>
              <a:rPr lang="en-US" sz="1800" b="1" i="0" u="none" strike="noStrike" baseline="0" dirty="0">
                <a:solidFill>
                  <a:srgbClr val="404040"/>
                </a:solidFill>
                <a:latin typeface="Arial-BoldMT"/>
              </a:rPr>
              <a:t>INCORRECTLY UPDATED VIEW</a:t>
            </a:r>
          </a:p>
          <a:p>
            <a:endParaRPr lang="ru-RU" dirty="0"/>
          </a:p>
        </p:txBody>
      </p:sp>
      <p:pic>
        <p:nvPicPr>
          <p:cNvPr id="4" name="Рисунок 3">
            <a:extLst>
              <a:ext uri="{FF2B5EF4-FFF2-40B4-BE49-F238E27FC236}">
                <a16:creationId xmlns:a16="http://schemas.microsoft.com/office/drawing/2014/main" id="{02DB934F-91AC-4BCD-9CC7-994DCD9C478B}"/>
              </a:ext>
            </a:extLst>
          </p:cNvPr>
          <p:cNvPicPr>
            <a:picLocks noChangeAspect="1"/>
          </p:cNvPicPr>
          <p:nvPr/>
        </p:nvPicPr>
        <p:blipFill>
          <a:blip r:embed="rId2"/>
          <a:stretch>
            <a:fillRect/>
          </a:stretch>
        </p:blipFill>
        <p:spPr>
          <a:xfrm>
            <a:off x="797652" y="2852257"/>
            <a:ext cx="4301493" cy="2645984"/>
          </a:xfrm>
          <a:prstGeom prst="rect">
            <a:avLst/>
          </a:prstGeom>
        </p:spPr>
      </p:pic>
      <p:pic>
        <p:nvPicPr>
          <p:cNvPr id="5" name="Рисунок 4">
            <a:extLst>
              <a:ext uri="{FF2B5EF4-FFF2-40B4-BE49-F238E27FC236}">
                <a16:creationId xmlns:a16="http://schemas.microsoft.com/office/drawing/2014/main" id="{8374425B-2E51-4566-9EFC-12CEA7E2E8CA}"/>
              </a:ext>
            </a:extLst>
          </p:cNvPr>
          <p:cNvPicPr>
            <a:picLocks noChangeAspect="1"/>
          </p:cNvPicPr>
          <p:nvPr/>
        </p:nvPicPr>
        <p:blipFill>
          <a:blip r:embed="rId3"/>
          <a:stretch>
            <a:fillRect/>
          </a:stretch>
        </p:blipFill>
        <p:spPr>
          <a:xfrm>
            <a:off x="5448300" y="2852257"/>
            <a:ext cx="4953000" cy="3695700"/>
          </a:xfrm>
          <a:prstGeom prst="rect">
            <a:avLst/>
          </a:prstGeom>
        </p:spPr>
      </p:pic>
    </p:spTree>
    <p:extLst>
      <p:ext uri="{BB962C8B-B14F-4D97-AF65-F5344CB8AC3E}">
        <p14:creationId xmlns:p14="http://schemas.microsoft.com/office/powerpoint/2010/main" val="259479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D960B-D0BF-47A7-AFA4-1F088BEED781}"/>
              </a:ext>
            </a:extLst>
          </p:cNvPr>
          <p:cNvSpPr>
            <a:spLocks noGrp="1"/>
          </p:cNvSpPr>
          <p:nvPr>
            <p:ph type="title"/>
          </p:nvPr>
        </p:nvSpPr>
        <p:spPr>
          <a:xfrm>
            <a:off x="581192" y="702156"/>
            <a:ext cx="11029616" cy="891752"/>
          </a:xfrm>
        </p:spPr>
        <p:txBody>
          <a:bodyPr/>
          <a:lstStyle/>
          <a:p>
            <a:pPr algn="ctr"/>
            <a:r>
              <a:rPr lang="en-US" dirty="0">
                <a:solidFill>
                  <a:srgbClr val="FFC000"/>
                </a:solidFill>
              </a:rPr>
              <a:t>Trigger</a:t>
            </a:r>
            <a:endParaRPr lang="ru-RU" dirty="0">
              <a:solidFill>
                <a:srgbClr val="FFC000"/>
              </a:solidFill>
            </a:endParaRPr>
          </a:p>
        </p:txBody>
      </p:sp>
      <p:sp>
        <p:nvSpPr>
          <p:cNvPr id="3" name="Объект 2">
            <a:extLst>
              <a:ext uri="{FF2B5EF4-FFF2-40B4-BE49-F238E27FC236}">
                <a16:creationId xmlns:a16="http://schemas.microsoft.com/office/drawing/2014/main" id="{6E8BE963-31C6-4C72-82B4-BEEAEC8C335C}"/>
              </a:ext>
            </a:extLst>
          </p:cNvPr>
          <p:cNvSpPr>
            <a:spLocks noGrp="1"/>
          </p:cNvSpPr>
          <p:nvPr>
            <p:ph idx="1"/>
          </p:nvPr>
        </p:nvSpPr>
        <p:spPr/>
        <p:txBody>
          <a:bodyPr/>
          <a:lstStyle/>
          <a:p>
            <a:pPr marL="0" indent="0" algn="l">
              <a:buNone/>
            </a:pPr>
            <a:r>
              <a:rPr lang="en-US" sz="1800" b="0" i="0" u="none" strike="noStrike" baseline="0" dirty="0">
                <a:solidFill>
                  <a:srgbClr val="777777"/>
                </a:solidFill>
                <a:latin typeface="TimesNewRomanPSMT"/>
              </a:rPr>
              <a:t>A trigger is a special method of stored procedure and it invokes automatically when an event starts in the database server. DML triggers execute when a user tries to modify data through a data manipulation language (DML) event. DML events are INSERT, UPDATE, or DELETE statements on a table or view.</a:t>
            </a:r>
          </a:p>
          <a:p>
            <a:pPr marL="0" indent="0" algn="l">
              <a:buNone/>
            </a:pPr>
            <a:r>
              <a:rPr lang="en-US" sz="1800" b="1" i="0" u="none" strike="noStrike" baseline="0" dirty="0">
                <a:solidFill>
                  <a:srgbClr val="2E2E2E"/>
                </a:solidFill>
                <a:latin typeface="Arial-BoldMT"/>
              </a:rPr>
              <a:t>TYPES OF TRIGGERS</a:t>
            </a:r>
          </a:p>
          <a:p>
            <a:pPr marL="0" indent="0" algn="l">
              <a:buNone/>
            </a:pPr>
            <a:r>
              <a:rPr lang="en-US" sz="1800" b="0" i="0" u="none" strike="noStrike" baseline="0" dirty="0">
                <a:solidFill>
                  <a:srgbClr val="777777"/>
                </a:solidFill>
                <a:latin typeface="TimesNewRomanPSMT"/>
              </a:rPr>
              <a:t>Triggers contain three types as follows;</a:t>
            </a:r>
          </a:p>
          <a:p>
            <a:pPr algn="l"/>
            <a:r>
              <a:rPr lang="en-US" sz="1800" b="0" i="0" u="none" strike="noStrike" baseline="0" dirty="0">
                <a:solidFill>
                  <a:srgbClr val="777777"/>
                </a:solidFill>
                <a:latin typeface="TimesNewRomanPSMT"/>
              </a:rPr>
              <a:t>DML Triggers</a:t>
            </a:r>
          </a:p>
          <a:p>
            <a:pPr algn="l"/>
            <a:r>
              <a:rPr lang="en-US" sz="1800" b="0" i="0" u="none" strike="noStrike" baseline="0" dirty="0">
                <a:solidFill>
                  <a:srgbClr val="777777"/>
                </a:solidFill>
                <a:latin typeface="TimesNewRomanPSMT"/>
              </a:rPr>
              <a:t>DDL Triggers</a:t>
            </a:r>
          </a:p>
          <a:p>
            <a:pPr algn="l"/>
            <a:r>
              <a:rPr lang="en-US" sz="1800" b="0" i="0" u="none" strike="noStrike" baseline="0" dirty="0">
                <a:solidFill>
                  <a:srgbClr val="777777"/>
                </a:solidFill>
                <a:latin typeface="TimesNewRomanPSMT"/>
              </a:rPr>
              <a:t>Logon Triggers</a:t>
            </a:r>
            <a:endParaRPr lang="ru-RU" dirty="0"/>
          </a:p>
        </p:txBody>
      </p:sp>
    </p:spTree>
    <p:extLst>
      <p:ext uri="{BB962C8B-B14F-4D97-AF65-F5344CB8AC3E}">
        <p14:creationId xmlns:p14="http://schemas.microsoft.com/office/powerpoint/2010/main" val="3793431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B4523C-4A30-49BB-BC5E-9A99B6DDDB7D}"/>
              </a:ext>
            </a:extLst>
          </p:cNvPr>
          <p:cNvSpPr>
            <a:spLocks noGrp="1"/>
          </p:cNvSpPr>
          <p:nvPr>
            <p:ph type="title"/>
          </p:nvPr>
        </p:nvSpPr>
        <p:spPr>
          <a:xfrm>
            <a:off x="581192" y="702156"/>
            <a:ext cx="11029616" cy="774306"/>
          </a:xfrm>
        </p:spPr>
        <p:txBody>
          <a:bodyPr/>
          <a:lstStyle/>
          <a:p>
            <a:pPr algn="ctr"/>
            <a:r>
              <a:rPr lang="en-US" sz="2800" i="0" u="none" strike="noStrike" baseline="0" dirty="0">
                <a:solidFill>
                  <a:srgbClr val="FFC000"/>
                </a:solidFill>
                <a:latin typeface="Arial-BoldMT"/>
              </a:rPr>
              <a:t>INSTEAD OF UPDATE TRIGGER</a:t>
            </a:r>
            <a:endParaRPr lang="ru-RU" dirty="0"/>
          </a:p>
        </p:txBody>
      </p:sp>
      <p:sp>
        <p:nvSpPr>
          <p:cNvPr id="3" name="Объект 2">
            <a:extLst>
              <a:ext uri="{FF2B5EF4-FFF2-40B4-BE49-F238E27FC236}">
                <a16:creationId xmlns:a16="http://schemas.microsoft.com/office/drawing/2014/main" id="{FBCD23B9-CD5C-43F9-89EF-FD6CE288E5CF}"/>
              </a:ext>
            </a:extLst>
          </p:cNvPr>
          <p:cNvSpPr>
            <a:spLocks noGrp="1"/>
          </p:cNvSpPr>
          <p:nvPr>
            <p:ph idx="1"/>
          </p:nvPr>
        </p:nvSpPr>
        <p:spPr>
          <a:xfrm>
            <a:off x="480523" y="1731483"/>
            <a:ext cx="11029615" cy="705317"/>
          </a:xfrm>
        </p:spPr>
        <p:txBody>
          <a:bodyPr/>
          <a:lstStyle/>
          <a:p>
            <a:r>
              <a:rPr lang="en-US" sz="1800" b="1" i="0" u="none" strike="noStrike" baseline="0" dirty="0">
                <a:solidFill>
                  <a:srgbClr val="404040"/>
                </a:solidFill>
                <a:latin typeface="Arial-BoldMT"/>
              </a:rPr>
              <a:t>SCRIPT TO CREATE INSTEAD OF UPDATE TRIGGER:</a:t>
            </a:r>
            <a:endParaRPr lang="ru-RU" dirty="0"/>
          </a:p>
        </p:txBody>
      </p:sp>
      <p:pic>
        <p:nvPicPr>
          <p:cNvPr id="4" name="Рисунок 3">
            <a:extLst>
              <a:ext uri="{FF2B5EF4-FFF2-40B4-BE49-F238E27FC236}">
                <a16:creationId xmlns:a16="http://schemas.microsoft.com/office/drawing/2014/main" id="{C0AE9359-16F8-4AB1-93B9-A3DCE6E5C6B2}"/>
              </a:ext>
            </a:extLst>
          </p:cNvPr>
          <p:cNvPicPr>
            <a:picLocks noChangeAspect="1"/>
          </p:cNvPicPr>
          <p:nvPr/>
        </p:nvPicPr>
        <p:blipFill>
          <a:blip r:embed="rId2"/>
          <a:stretch>
            <a:fillRect/>
          </a:stretch>
        </p:blipFill>
        <p:spPr>
          <a:xfrm>
            <a:off x="1511941" y="2332139"/>
            <a:ext cx="3462407" cy="4525861"/>
          </a:xfrm>
          <a:prstGeom prst="rect">
            <a:avLst/>
          </a:prstGeom>
        </p:spPr>
      </p:pic>
      <p:pic>
        <p:nvPicPr>
          <p:cNvPr id="5" name="Рисунок 4">
            <a:extLst>
              <a:ext uri="{FF2B5EF4-FFF2-40B4-BE49-F238E27FC236}">
                <a16:creationId xmlns:a16="http://schemas.microsoft.com/office/drawing/2014/main" id="{C5CA4815-9B5F-45FD-8B82-C4D16BD300D4}"/>
              </a:ext>
            </a:extLst>
          </p:cNvPr>
          <p:cNvPicPr>
            <a:picLocks noChangeAspect="1"/>
          </p:cNvPicPr>
          <p:nvPr/>
        </p:nvPicPr>
        <p:blipFill>
          <a:blip r:embed="rId3"/>
          <a:stretch>
            <a:fillRect/>
          </a:stretch>
        </p:blipFill>
        <p:spPr>
          <a:xfrm>
            <a:off x="5421586" y="2264951"/>
            <a:ext cx="3705635" cy="4533106"/>
          </a:xfrm>
          <a:prstGeom prst="rect">
            <a:avLst/>
          </a:prstGeom>
        </p:spPr>
      </p:pic>
    </p:spTree>
    <p:extLst>
      <p:ext uri="{BB962C8B-B14F-4D97-AF65-F5344CB8AC3E}">
        <p14:creationId xmlns:p14="http://schemas.microsoft.com/office/powerpoint/2010/main" val="96409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0EB2F-1DF6-4C9D-9A1A-0C67C6634D51}"/>
              </a:ext>
            </a:extLst>
          </p:cNvPr>
          <p:cNvSpPr>
            <a:spLocks noGrp="1"/>
          </p:cNvSpPr>
          <p:nvPr>
            <p:ph type="title"/>
          </p:nvPr>
        </p:nvSpPr>
        <p:spPr>
          <a:xfrm>
            <a:off x="581192" y="702156"/>
            <a:ext cx="11029616" cy="824640"/>
          </a:xfrm>
        </p:spPr>
        <p:txBody>
          <a:bodyPr>
            <a:normAutofit/>
          </a:bodyPr>
          <a:lstStyle/>
          <a:p>
            <a:pPr algn="ctr"/>
            <a:r>
              <a:rPr lang="en-US" i="0" u="none" strike="noStrike" baseline="0" dirty="0">
                <a:solidFill>
                  <a:srgbClr val="FFC000"/>
                </a:solidFill>
                <a:latin typeface="Arial-BoldMT"/>
              </a:rPr>
              <a:t>INSTEAD OF DELETE TRIGGER</a:t>
            </a:r>
            <a:endParaRPr lang="ru-RU" dirty="0">
              <a:solidFill>
                <a:srgbClr val="FFC000"/>
              </a:solidFill>
            </a:endParaRPr>
          </a:p>
        </p:txBody>
      </p:sp>
      <p:sp>
        <p:nvSpPr>
          <p:cNvPr id="3" name="Объект 2">
            <a:extLst>
              <a:ext uri="{FF2B5EF4-FFF2-40B4-BE49-F238E27FC236}">
                <a16:creationId xmlns:a16="http://schemas.microsoft.com/office/drawing/2014/main" id="{849512EF-7390-4A7D-B71A-5D56F6C31525}"/>
              </a:ext>
            </a:extLst>
          </p:cNvPr>
          <p:cNvSpPr>
            <a:spLocks noGrp="1"/>
          </p:cNvSpPr>
          <p:nvPr>
            <p:ph idx="1"/>
          </p:nvPr>
        </p:nvSpPr>
        <p:spPr>
          <a:xfrm>
            <a:off x="581192" y="2180497"/>
            <a:ext cx="11029615" cy="3599518"/>
          </a:xfrm>
        </p:spPr>
        <p:txBody>
          <a:bodyPr/>
          <a:lstStyle/>
          <a:p>
            <a:pPr algn="l"/>
            <a:r>
              <a:rPr lang="en-US" sz="1800" b="0" i="0" u="none" strike="noStrike" baseline="0" dirty="0">
                <a:solidFill>
                  <a:srgbClr val="777777"/>
                </a:solidFill>
                <a:latin typeface="TimesNewRomanPSMT"/>
              </a:rPr>
              <a:t>An INSTEAD OF DELETE trigger gets fired in the state of the DELETE event on a table or a view. Let’s understand with an example. Let’s assume, an INSTEAD OF DELETE trigger on a view or a table, and when you try to update a single row from that view or table, in the state of a real DELETE event, then the trigger automatically gets fired. </a:t>
            </a:r>
          </a:p>
          <a:p>
            <a:pPr algn="l"/>
            <a:r>
              <a:rPr lang="en-US" sz="1800" b="0" i="0" u="none" strike="noStrike" baseline="0" dirty="0">
                <a:solidFill>
                  <a:srgbClr val="777777"/>
                </a:solidFill>
                <a:latin typeface="TimesNewRomanPSMT"/>
              </a:rPr>
              <a:t>INSTEAD OF DELETE TRIGGERS only used to delete data in terms of records from a view or a table, which is based on multiple tables.</a:t>
            </a:r>
            <a:endParaRPr lang="ru-RU" dirty="0"/>
          </a:p>
        </p:txBody>
      </p:sp>
    </p:spTree>
    <p:extLst>
      <p:ext uri="{BB962C8B-B14F-4D97-AF65-F5344CB8AC3E}">
        <p14:creationId xmlns:p14="http://schemas.microsoft.com/office/powerpoint/2010/main" val="2142312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782D22-952C-4C74-BDAE-91A15FADDFCB}"/>
              </a:ext>
            </a:extLst>
          </p:cNvPr>
          <p:cNvSpPr>
            <a:spLocks noGrp="1"/>
          </p:cNvSpPr>
          <p:nvPr>
            <p:ph type="title"/>
          </p:nvPr>
        </p:nvSpPr>
        <p:spPr>
          <a:xfrm>
            <a:off x="581192" y="813732"/>
            <a:ext cx="11029616" cy="704675"/>
          </a:xfrm>
        </p:spPr>
        <p:txBody>
          <a:bodyPr/>
          <a:lstStyle/>
          <a:p>
            <a:pPr algn="ctr"/>
            <a:r>
              <a:rPr lang="en-US" i="0" u="none" strike="noStrike" baseline="0" dirty="0">
                <a:solidFill>
                  <a:srgbClr val="FFC000"/>
                </a:solidFill>
                <a:latin typeface="Arial-BoldMT"/>
              </a:rPr>
              <a:t>INSTEAD OF DELETE TRIGGER</a:t>
            </a:r>
            <a:endParaRPr lang="ru-RU" dirty="0"/>
          </a:p>
        </p:txBody>
      </p:sp>
      <p:sp>
        <p:nvSpPr>
          <p:cNvPr id="3" name="Объект 2">
            <a:extLst>
              <a:ext uri="{FF2B5EF4-FFF2-40B4-BE49-F238E27FC236}">
                <a16:creationId xmlns:a16="http://schemas.microsoft.com/office/drawing/2014/main" id="{F2293F84-01D9-4F62-BCF5-53F851E108C3}"/>
              </a:ext>
            </a:extLst>
          </p:cNvPr>
          <p:cNvSpPr>
            <a:spLocks noGrp="1"/>
          </p:cNvSpPr>
          <p:nvPr>
            <p:ph idx="1"/>
          </p:nvPr>
        </p:nvSpPr>
        <p:spPr>
          <a:xfrm>
            <a:off x="581192" y="2180496"/>
            <a:ext cx="11029615" cy="4362917"/>
          </a:xfrm>
        </p:spPr>
        <p:txBody>
          <a:bodyPr>
            <a:normAutofit fontScale="92500" lnSpcReduction="10000"/>
          </a:bodyPr>
          <a:lstStyle/>
          <a:p>
            <a:pPr marL="0" indent="0" algn="l">
              <a:buNone/>
            </a:pPr>
            <a:r>
              <a:rPr lang="en-US" sz="1800" b="0" i="0" u="none" strike="noStrike" baseline="0" dirty="0">
                <a:solidFill>
                  <a:srgbClr val="777777"/>
                </a:solidFill>
                <a:latin typeface="TimesNewRomanPSMT"/>
              </a:rPr>
              <a:t>Let’s create two tables Employee and Department.</a:t>
            </a:r>
          </a:p>
          <a:p>
            <a:pPr marL="0" indent="0" algn="l">
              <a:buNone/>
            </a:pPr>
            <a:r>
              <a:rPr lang="en-US" sz="1800" b="1" i="0" u="none" strike="noStrike" baseline="0" dirty="0">
                <a:solidFill>
                  <a:srgbClr val="404040"/>
                </a:solidFill>
                <a:latin typeface="Arial-BoldMT"/>
              </a:rPr>
              <a:t>SQL SCRIPT TO CREATE TBLEMPLOYEE TABLE:</a:t>
            </a:r>
          </a:p>
          <a:p>
            <a:pPr algn="l"/>
            <a:r>
              <a:rPr lang="en-US" sz="1800" b="0" i="0" u="none" strike="noStrike" baseline="0" dirty="0">
                <a:solidFill>
                  <a:srgbClr val="777777"/>
                </a:solidFill>
                <a:latin typeface="TimesNewRomanPSMT"/>
              </a:rPr>
              <a:t>CREATE TABLE </a:t>
            </a:r>
            <a:r>
              <a:rPr lang="en-US" sz="1800" b="0" i="0" u="none" strike="noStrike" baseline="0" dirty="0" err="1">
                <a:solidFill>
                  <a:srgbClr val="777777"/>
                </a:solidFill>
                <a:latin typeface="TimesNewRomanPSMT"/>
              </a:rPr>
              <a:t>tblEmployee</a:t>
            </a:r>
            <a:endParaRPr lang="en-US" sz="1800" b="0" i="0" u="none" strike="noStrike" baseline="0" dirty="0">
              <a:solidFill>
                <a:srgbClr val="777777"/>
              </a:solidFill>
              <a:latin typeface="TimesNewRomanPSMT"/>
            </a:endParaRPr>
          </a:p>
          <a:p>
            <a:pPr algn="l"/>
            <a:r>
              <a:rPr lang="ru-RU" sz="1800" b="0" i="0" u="none" strike="noStrike" baseline="0" dirty="0">
                <a:solidFill>
                  <a:srgbClr val="777777"/>
                </a:solidFill>
                <a:latin typeface="TimesNewRomanPSMT"/>
              </a:rPr>
              <a:t>(</a:t>
            </a:r>
            <a:r>
              <a:rPr lang="en-US" sz="1800" b="0" i="0" u="none" strike="noStrike" baseline="0" dirty="0">
                <a:solidFill>
                  <a:srgbClr val="777777"/>
                </a:solidFill>
                <a:latin typeface="TimesNewRomanPSMT"/>
              </a:rPr>
              <a:t>Id int Primary Key,</a:t>
            </a:r>
          </a:p>
          <a:p>
            <a:pPr algn="l"/>
            <a:r>
              <a:rPr lang="en-US" sz="1800" b="0" i="0" u="none" strike="noStrike" baseline="0" dirty="0">
                <a:solidFill>
                  <a:srgbClr val="777777"/>
                </a:solidFill>
                <a:latin typeface="TimesNewRomanPSMT"/>
              </a:rPr>
              <a:t>Name </a:t>
            </a:r>
            <a:r>
              <a:rPr lang="en-US" sz="1800" b="0" i="0" u="none" strike="noStrike" baseline="0" dirty="0" err="1">
                <a:solidFill>
                  <a:srgbClr val="777777"/>
                </a:solidFill>
                <a:latin typeface="TimesNewRomanPSMT"/>
              </a:rPr>
              <a:t>nvarchar</a:t>
            </a:r>
            <a:r>
              <a:rPr lang="en-US" sz="1800" b="0" i="0" u="none" strike="noStrike" baseline="0" dirty="0">
                <a:solidFill>
                  <a:srgbClr val="777777"/>
                </a:solidFill>
                <a:latin typeface="TimesNewRomanPSMT"/>
              </a:rPr>
              <a:t>(30),</a:t>
            </a:r>
          </a:p>
          <a:p>
            <a:pPr algn="l"/>
            <a:r>
              <a:rPr lang="en-US" sz="1800" b="0" i="0" u="none" strike="noStrike" baseline="0" dirty="0">
                <a:solidFill>
                  <a:srgbClr val="777777"/>
                </a:solidFill>
                <a:latin typeface="TimesNewRomanPSMT"/>
              </a:rPr>
              <a:t>Gender </a:t>
            </a:r>
            <a:r>
              <a:rPr lang="en-US" sz="1800" b="0" i="0" u="none" strike="noStrike" baseline="0" dirty="0" err="1">
                <a:solidFill>
                  <a:srgbClr val="777777"/>
                </a:solidFill>
                <a:latin typeface="TimesNewRomanPSMT"/>
              </a:rPr>
              <a:t>nvarchar</a:t>
            </a:r>
            <a:r>
              <a:rPr lang="en-US" sz="1800" b="0" i="0" u="none" strike="noStrike" baseline="0" dirty="0">
                <a:solidFill>
                  <a:srgbClr val="777777"/>
                </a:solidFill>
                <a:latin typeface="TimesNewRomanPSMT"/>
              </a:rPr>
              <a:t>(10),</a:t>
            </a:r>
          </a:p>
          <a:p>
            <a:pPr algn="l"/>
            <a:r>
              <a:rPr lang="en-US" sz="1800" b="0" i="0" u="none" strike="noStrike" baseline="0" dirty="0" err="1">
                <a:solidFill>
                  <a:srgbClr val="777777"/>
                </a:solidFill>
                <a:latin typeface="TimesNewRomanPSMT"/>
              </a:rPr>
              <a:t>DepartmentId</a:t>
            </a:r>
            <a:r>
              <a:rPr lang="en-US" sz="1800" b="0" i="0" u="none" strike="noStrike" baseline="0" dirty="0">
                <a:solidFill>
                  <a:srgbClr val="777777"/>
                </a:solidFill>
                <a:latin typeface="TimesNewRomanPSMT"/>
              </a:rPr>
              <a:t> int</a:t>
            </a:r>
            <a:r>
              <a:rPr lang="ru-RU" sz="1800" b="0" i="0" u="none" strike="noStrike" baseline="0" dirty="0">
                <a:solidFill>
                  <a:srgbClr val="777777"/>
                </a:solidFill>
                <a:latin typeface="TimesNewRomanPSMT"/>
              </a:rPr>
              <a:t>)</a:t>
            </a:r>
            <a:endParaRPr lang="en-US" sz="1800" b="0" i="0" u="none" strike="noStrike" baseline="0" dirty="0">
              <a:solidFill>
                <a:srgbClr val="777777"/>
              </a:solidFill>
              <a:latin typeface="TimesNewRomanPSMT"/>
            </a:endParaRPr>
          </a:p>
          <a:p>
            <a:pPr marL="0" indent="0" algn="l">
              <a:buNone/>
            </a:pPr>
            <a:r>
              <a:rPr lang="en-US" sz="1800" b="1" i="0" u="none" strike="noStrike" baseline="0" dirty="0">
                <a:solidFill>
                  <a:srgbClr val="404040"/>
                </a:solidFill>
                <a:latin typeface="Arial-BoldMT"/>
              </a:rPr>
              <a:t>SQL SCRIPT TO CREATE TBLDEPARTMENT TABLE</a:t>
            </a:r>
          </a:p>
          <a:p>
            <a:pPr algn="l"/>
            <a:r>
              <a:rPr lang="en-US" sz="1800" b="0" i="0" u="none" strike="noStrike" baseline="0" dirty="0">
                <a:solidFill>
                  <a:srgbClr val="777777"/>
                </a:solidFill>
                <a:latin typeface="TimesNewRomanPSMT"/>
              </a:rPr>
              <a:t>CREATE TABLE </a:t>
            </a:r>
            <a:r>
              <a:rPr lang="en-US" sz="1800" b="0" i="0" u="none" strike="noStrike" baseline="0" dirty="0" err="1">
                <a:solidFill>
                  <a:srgbClr val="777777"/>
                </a:solidFill>
                <a:latin typeface="TimesNewRomanPSMT"/>
              </a:rPr>
              <a:t>tblDepartment</a:t>
            </a:r>
            <a:endParaRPr lang="en-US" sz="1800" b="0" i="0" u="none" strike="noStrike" baseline="0" dirty="0">
              <a:solidFill>
                <a:srgbClr val="777777"/>
              </a:solidFill>
              <a:latin typeface="TimesNewRomanPSMT"/>
            </a:endParaRPr>
          </a:p>
          <a:p>
            <a:pPr algn="l"/>
            <a:r>
              <a:rPr lang="ru-RU" sz="1800" b="0" i="0" u="none" strike="noStrike" baseline="0" dirty="0">
                <a:solidFill>
                  <a:srgbClr val="777777"/>
                </a:solidFill>
                <a:latin typeface="TimesNewRomanPSMT"/>
              </a:rPr>
              <a:t>(</a:t>
            </a:r>
            <a:r>
              <a:rPr lang="en-US" sz="1800" b="0" i="0" u="none" strike="noStrike" baseline="0" dirty="0" err="1">
                <a:solidFill>
                  <a:srgbClr val="777777"/>
                </a:solidFill>
                <a:latin typeface="TimesNewRomanPSMT"/>
              </a:rPr>
              <a:t>DeptId</a:t>
            </a:r>
            <a:r>
              <a:rPr lang="en-US" sz="1800" b="0" i="0" u="none" strike="noStrike" baseline="0" dirty="0">
                <a:solidFill>
                  <a:srgbClr val="777777"/>
                </a:solidFill>
                <a:latin typeface="TimesNewRomanPSMT"/>
              </a:rPr>
              <a:t> int Primary Key,</a:t>
            </a:r>
          </a:p>
          <a:p>
            <a:pPr algn="l"/>
            <a:r>
              <a:rPr lang="en-US" sz="1800" b="0" i="0" u="none" strike="noStrike" baseline="0" dirty="0" err="1">
                <a:solidFill>
                  <a:srgbClr val="777777"/>
                </a:solidFill>
                <a:latin typeface="TimesNewRomanPSMT"/>
              </a:rPr>
              <a:t>DeptName</a:t>
            </a:r>
            <a:r>
              <a:rPr lang="en-US" sz="1800" b="0" i="0" u="none" strike="noStrike" baseline="0" dirty="0">
                <a:solidFill>
                  <a:srgbClr val="777777"/>
                </a:solidFill>
                <a:latin typeface="TimesNewRomanPSMT"/>
              </a:rPr>
              <a:t> </a:t>
            </a:r>
            <a:r>
              <a:rPr lang="en-US" sz="1800" b="0" i="0" u="none" strike="noStrike" baseline="0" dirty="0" err="1">
                <a:solidFill>
                  <a:srgbClr val="777777"/>
                </a:solidFill>
                <a:latin typeface="TimesNewRomanPSMT"/>
              </a:rPr>
              <a:t>nvarchar</a:t>
            </a:r>
            <a:r>
              <a:rPr lang="en-US" sz="1800" b="0" i="0" u="none" strike="noStrike" baseline="0" dirty="0">
                <a:solidFill>
                  <a:srgbClr val="777777"/>
                </a:solidFill>
                <a:latin typeface="TimesNewRomanPSMT"/>
              </a:rPr>
              <a:t>(20)</a:t>
            </a:r>
          </a:p>
          <a:p>
            <a:pPr algn="l"/>
            <a:r>
              <a:rPr lang="ru-RU" sz="1800" b="0" i="0" u="none" strike="noStrike" baseline="0" dirty="0">
                <a:solidFill>
                  <a:srgbClr val="777777"/>
                </a:solidFill>
                <a:latin typeface="TimesNewRomanPSMT"/>
              </a:rPr>
              <a:t>)</a:t>
            </a:r>
            <a:endParaRPr lang="en-US" dirty="0">
              <a:solidFill>
                <a:srgbClr val="777777"/>
              </a:solidFill>
              <a:latin typeface="TimesNewRomanPSMT"/>
            </a:endParaRPr>
          </a:p>
        </p:txBody>
      </p:sp>
    </p:spTree>
    <p:extLst>
      <p:ext uri="{BB962C8B-B14F-4D97-AF65-F5344CB8AC3E}">
        <p14:creationId xmlns:p14="http://schemas.microsoft.com/office/powerpoint/2010/main" val="4020115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C197D3-FE25-432E-B936-397AECB2CCE6}"/>
              </a:ext>
            </a:extLst>
          </p:cNvPr>
          <p:cNvSpPr>
            <a:spLocks noGrp="1"/>
          </p:cNvSpPr>
          <p:nvPr>
            <p:ph type="title"/>
          </p:nvPr>
        </p:nvSpPr>
        <p:spPr>
          <a:xfrm>
            <a:off x="581192" y="702156"/>
            <a:ext cx="11029616" cy="799473"/>
          </a:xfrm>
        </p:spPr>
        <p:txBody>
          <a:bodyPr/>
          <a:lstStyle/>
          <a:p>
            <a:pPr algn="ctr"/>
            <a:r>
              <a:rPr lang="en-US" i="0" u="none" strike="noStrike" baseline="0" dirty="0">
                <a:solidFill>
                  <a:srgbClr val="FFC000"/>
                </a:solidFill>
                <a:latin typeface="Arial-BoldMT"/>
              </a:rPr>
              <a:t>INSTEAD OF DELETE TRIGGER</a:t>
            </a:r>
            <a:endParaRPr lang="ru-RU" dirty="0"/>
          </a:p>
        </p:txBody>
      </p:sp>
      <p:sp>
        <p:nvSpPr>
          <p:cNvPr id="3" name="Объект 2">
            <a:extLst>
              <a:ext uri="{FF2B5EF4-FFF2-40B4-BE49-F238E27FC236}">
                <a16:creationId xmlns:a16="http://schemas.microsoft.com/office/drawing/2014/main" id="{FB5223E7-9DA0-4F65-9B79-8FF7FF83A6DD}"/>
              </a:ext>
            </a:extLst>
          </p:cNvPr>
          <p:cNvSpPr>
            <a:spLocks noGrp="1"/>
          </p:cNvSpPr>
          <p:nvPr>
            <p:ph idx="1"/>
          </p:nvPr>
        </p:nvSpPr>
        <p:spPr/>
        <p:txBody>
          <a:bodyPr>
            <a:normAutofit lnSpcReduction="10000"/>
          </a:bodyPr>
          <a:lstStyle/>
          <a:p>
            <a:pPr marL="0" indent="0" algn="l">
              <a:buNone/>
            </a:pPr>
            <a:r>
              <a:rPr lang="en-US" sz="1800" b="0" i="0" u="none" strike="noStrike" baseline="0" dirty="0">
                <a:solidFill>
                  <a:srgbClr val="777777"/>
                </a:solidFill>
                <a:latin typeface="TimesNewRomanPSMT"/>
              </a:rPr>
              <a:t>Since we now have the required tables, let’s create a view based on these tables.</a:t>
            </a:r>
          </a:p>
          <a:p>
            <a:pPr marL="0" indent="0" algn="l">
              <a:buNone/>
            </a:pPr>
            <a:r>
              <a:rPr lang="en-US" sz="1800" b="0" i="0" u="none" strike="noStrike" baseline="0" dirty="0">
                <a:solidFill>
                  <a:srgbClr val="777777"/>
                </a:solidFill>
                <a:latin typeface="TimesNewRomanPSMT"/>
              </a:rPr>
              <a:t>And, this view will return Employee Id, Name, Gender and </a:t>
            </a:r>
            <a:r>
              <a:rPr lang="en-US" sz="1800" b="0" i="0" u="none" strike="noStrike" baseline="0" dirty="0" err="1">
                <a:solidFill>
                  <a:srgbClr val="777777"/>
                </a:solidFill>
                <a:latin typeface="TimesNewRomanPSMT"/>
              </a:rPr>
              <a:t>DepartmentName</a:t>
            </a:r>
            <a:r>
              <a:rPr lang="en-US" dirty="0">
                <a:solidFill>
                  <a:srgbClr val="777777"/>
                </a:solidFill>
                <a:latin typeface="TimesNewRomanPSMT"/>
              </a:rPr>
              <a:t> </a:t>
            </a:r>
            <a:r>
              <a:rPr lang="en-US" sz="1800" b="0" i="0" u="none" strike="noStrike" baseline="0" dirty="0">
                <a:solidFill>
                  <a:srgbClr val="777777"/>
                </a:solidFill>
                <a:latin typeface="TimesNewRomanPSMT"/>
              </a:rPr>
              <a:t>columns. So, the view is based on multiple tables.</a:t>
            </a:r>
          </a:p>
          <a:p>
            <a:pPr marL="0" indent="0" algn="l">
              <a:buNone/>
            </a:pPr>
            <a:r>
              <a:rPr lang="en-US" sz="1800" b="1" i="0" u="none" strike="noStrike" baseline="0" dirty="0">
                <a:solidFill>
                  <a:srgbClr val="404040"/>
                </a:solidFill>
                <a:latin typeface="Arial-BoldMT"/>
              </a:rPr>
              <a:t>SCRIPT TO CREATE THE VIEW:</a:t>
            </a:r>
          </a:p>
          <a:p>
            <a:pPr algn="l"/>
            <a:r>
              <a:rPr lang="en-US" sz="1800" b="0" i="0" u="none" strike="noStrike" baseline="0" dirty="0">
                <a:solidFill>
                  <a:srgbClr val="777777"/>
                </a:solidFill>
                <a:latin typeface="TimesNewRomanPSMT"/>
              </a:rPr>
              <a:t>Create view </a:t>
            </a:r>
            <a:r>
              <a:rPr lang="en-US" sz="1800" b="0" i="0" u="none" strike="noStrike" baseline="0" dirty="0" err="1">
                <a:solidFill>
                  <a:srgbClr val="777777"/>
                </a:solidFill>
                <a:latin typeface="TimesNewRomanPSMT"/>
              </a:rPr>
              <a:t>vWEmployeeDetails</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as</a:t>
            </a:r>
          </a:p>
          <a:p>
            <a:pPr algn="l"/>
            <a:r>
              <a:rPr lang="nl-NL" sz="1800" b="0" i="0" u="none" strike="noStrike" baseline="0" dirty="0">
                <a:solidFill>
                  <a:srgbClr val="777777"/>
                </a:solidFill>
                <a:latin typeface="TimesNewRomanPSMT"/>
              </a:rPr>
              <a:t>Select Id, Name, Gender, DeptName</a:t>
            </a:r>
          </a:p>
          <a:p>
            <a:pPr algn="l"/>
            <a:r>
              <a:rPr lang="en-US" sz="1800" b="0" i="0" u="none" strike="noStrike" baseline="0" dirty="0">
                <a:solidFill>
                  <a:srgbClr val="777777"/>
                </a:solidFill>
                <a:latin typeface="TimesNewRomanPSMT"/>
              </a:rPr>
              <a:t>from </a:t>
            </a:r>
            <a:r>
              <a:rPr lang="en-US" sz="1800" b="0" i="0" u="none" strike="noStrike" baseline="0" dirty="0" err="1">
                <a:solidFill>
                  <a:srgbClr val="777777"/>
                </a:solidFill>
                <a:latin typeface="TimesNewRomanPSMT"/>
              </a:rPr>
              <a:t>tblEmployee</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join </a:t>
            </a:r>
            <a:r>
              <a:rPr lang="en-US" sz="1800" b="0" i="0" u="none" strike="noStrike" baseline="0" dirty="0" err="1">
                <a:solidFill>
                  <a:srgbClr val="777777"/>
                </a:solidFill>
                <a:latin typeface="TimesNewRomanPSMT"/>
              </a:rPr>
              <a:t>tblDepartment</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on </a:t>
            </a:r>
            <a:r>
              <a:rPr lang="en-US" sz="1800" b="0" i="0" u="none" strike="noStrike" baseline="0" dirty="0" err="1">
                <a:solidFill>
                  <a:srgbClr val="777777"/>
                </a:solidFill>
                <a:latin typeface="TimesNewRomanPSMT"/>
              </a:rPr>
              <a:t>tblEmployee.DepartmentId</a:t>
            </a:r>
            <a:r>
              <a:rPr lang="en-US" sz="1800" b="0" i="0" u="none" strike="noStrike" baseline="0" dirty="0">
                <a:solidFill>
                  <a:srgbClr val="777777"/>
                </a:solidFill>
                <a:latin typeface="TimesNewRomanPSMT"/>
              </a:rPr>
              <a:t> = </a:t>
            </a:r>
            <a:r>
              <a:rPr lang="en-US" sz="1800" b="0" i="0" u="none" strike="noStrike" baseline="0" dirty="0" err="1">
                <a:solidFill>
                  <a:srgbClr val="777777"/>
                </a:solidFill>
                <a:latin typeface="TimesNewRomanPSMT"/>
              </a:rPr>
              <a:t>tblDepartment.DeptId</a:t>
            </a:r>
            <a:endParaRPr lang="ru-RU" dirty="0"/>
          </a:p>
        </p:txBody>
      </p:sp>
    </p:spTree>
    <p:extLst>
      <p:ext uri="{BB962C8B-B14F-4D97-AF65-F5344CB8AC3E}">
        <p14:creationId xmlns:p14="http://schemas.microsoft.com/office/powerpoint/2010/main" val="327369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28080A-0C60-4DC7-B547-629DA187A346}"/>
              </a:ext>
            </a:extLst>
          </p:cNvPr>
          <p:cNvSpPr>
            <a:spLocks noGrp="1"/>
          </p:cNvSpPr>
          <p:nvPr>
            <p:ph type="title"/>
          </p:nvPr>
        </p:nvSpPr>
        <p:spPr>
          <a:xfrm>
            <a:off x="581192" y="702156"/>
            <a:ext cx="11029616" cy="816251"/>
          </a:xfrm>
        </p:spPr>
        <p:txBody>
          <a:bodyPr/>
          <a:lstStyle/>
          <a:p>
            <a:pPr algn="ctr"/>
            <a:r>
              <a:rPr lang="en-US" i="0" u="none" strike="noStrike" baseline="0" dirty="0">
                <a:solidFill>
                  <a:srgbClr val="FFC000"/>
                </a:solidFill>
                <a:latin typeface="Arial-BoldMT"/>
              </a:rPr>
              <a:t>INSTEAD OF DELETE TRIGGER</a:t>
            </a:r>
            <a:endParaRPr lang="ru-RU" dirty="0"/>
          </a:p>
        </p:txBody>
      </p:sp>
      <p:sp>
        <p:nvSpPr>
          <p:cNvPr id="3" name="Объект 2">
            <a:extLst>
              <a:ext uri="{FF2B5EF4-FFF2-40B4-BE49-F238E27FC236}">
                <a16:creationId xmlns:a16="http://schemas.microsoft.com/office/drawing/2014/main" id="{161C59C7-3EA1-4ABE-9806-F03EEE414C5D}"/>
              </a:ext>
            </a:extLst>
          </p:cNvPr>
          <p:cNvSpPr>
            <a:spLocks noGrp="1"/>
          </p:cNvSpPr>
          <p:nvPr>
            <p:ph idx="1"/>
          </p:nvPr>
        </p:nvSpPr>
        <p:spPr>
          <a:xfrm>
            <a:off x="581192" y="2180496"/>
            <a:ext cx="11029615" cy="3658241"/>
          </a:xfrm>
        </p:spPr>
        <p:txBody>
          <a:bodyPr/>
          <a:lstStyle/>
          <a:p>
            <a:pPr algn="l"/>
            <a:r>
              <a:rPr lang="en-US" sz="1800" b="0" i="0" u="none" strike="noStrike" baseline="0" dirty="0">
                <a:solidFill>
                  <a:srgbClr val="777777"/>
                </a:solidFill>
                <a:latin typeface="TimesNewRomanPSMT"/>
              </a:rPr>
              <a:t>Once you execute this line, Select * from </a:t>
            </a:r>
            <a:r>
              <a:rPr lang="en-US" sz="1800" b="0" i="0" u="none" strike="noStrike" baseline="0" dirty="0" err="1">
                <a:solidFill>
                  <a:srgbClr val="777777"/>
                </a:solidFill>
                <a:latin typeface="TimesNewRomanPSMT"/>
              </a:rPr>
              <a:t>vWEmployeeDetails</a:t>
            </a:r>
            <a:r>
              <a:rPr lang="en-US" sz="1800" b="0" i="0" u="none" strike="noStrike" baseline="0" dirty="0">
                <a:solidFill>
                  <a:srgbClr val="777777"/>
                </a:solidFill>
                <a:latin typeface="TimesNewRomanPSMT"/>
              </a:rPr>
              <a:t>, It will retrieve all</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the records from the table as follows;</a:t>
            </a:r>
            <a:endParaRPr lang="ru-RU"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In above example, when we inserted a single row into the view table and got an</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error statement like- ‘</a:t>
            </a:r>
            <a:r>
              <a:rPr lang="en-US" sz="1800" b="0" i="0" u="none" strike="noStrike" baseline="0" dirty="0">
                <a:solidFill>
                  <a:srgbClr val="777777"/>
                </a:solidFill>
                <a:latin typeface="BodoniMTBlack"/>
              </a:rPr>
              <a:t>View or function </a:t>
            </a:r>
            <a:r>
              <a:rPr lang="en-US" sz="1800" b="0" i="0" u="none" strike="noStrike" baseline="0" dirty="0" err="1">
                <a:solidFill>
                  <a:srgbClr val="777777"/>
                </a:solidFill>
                <a:latin typeface="BodoniMTBlack"/>
              </a:rPr>
              <a:t>vWEmployeeDetails</a:t>
            </a:r>
            <a:r>
              <a:rPr lang="en-US" sz="1800" b="0" i="0" u="none" strike="noStrike" baseline="0" dirty="0">
                <a:solidFill>
                  <a:srgbClr val="777777"/>
                </a:solidFill>
                <a:latin typeface="BodoniMTBlack"/>
              </a:rPr>
              <a:t> is not</a:t>
            </a:r>
            <a:r>
              <a:rPr lang="ru-RU" sz="1800" b="0" i="0" u="none" strike="noStrike" baseline="0" dirty="0">
                <a:solidFill>
                  <a:srgbClr val="777777"/>
                </a:solidFill>
                <a:latin typeface="BodoniMTBlack"/>
              </a:rPr>
              <a:t> </a:t>
            </a:r>
            <a:r>
              <a:rPr lang="en-US" sz="1800" b="0" i="0" u="none" strike="noStrike" baseline="0" dirty="0">
                <a:solidFill>
                  <a:srgbClr val="777777"/>
                </a:solidFill>
                <a:latin typeface="BodoniMTBlack"/>
              </a:rPr>
              <a:t>updatable because the modification affects multiple base tables.</a:t>
            </a:r>
            <a:r>
              <a:rPr lang="en-US" sz="1800" b="0" i="0" u="none" strike="noStrike" baseline="0" dirty="0">
                <a:solidFill>
                  <a:srgbClr val="777777"/>
                </a:solidFill>
                <a:latin typeface="TimesNewRomanPSMT"/>
              </a:rPr>
              <a:t>‘</a:t>
            </a:r>
          </a:p>
          <a:p>
            <a:pPr algn="l"/>
            <a:r>
              <a:rPr lang="en-US" sz="1800" b="0" i="0" u="none" strike="noStrike" baseline="0" dirty="0">
                <a:solidFill>
                  <a:srgbClr val="777777"/>
                </a:solidFill>
                <a:latin typeface="TimesNewRomanPSMT"/>
              </a:rPr>
              <a:t>Although, when we tried to update a view which is based on multiple tables,</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we faced the same error. To get the error, it will affect both the base tables. If the</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update query affects only one base table, we do not get the error, but the UPDATE</a:t>
            </a:r>
            <a:r>
              <a:rPr lang="ru-RU"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query does not work properly if the “</a:t>
            </a:r>
            <a:r>
              <a:rPr lang="en-US" sz="1800" b="0" i="0" u="none" strike="noStrike" baseline="0" dirty="0" err="1">
                <a:solidFill>
                  <a:srgbClr val="777777"/>
                </a:solidFill>
                <a:latin typeface="TimesNewRomanPSMT"/>
              </a:rPr>
              <a:t>DeptName</a:t>
            </a:r>
            <a:r>
              <a:rPr lang="en-US" sz="1800" b="0" i="0" u="none" strike="noStrike" baseline="0" dirty="0">
                <a:solidFill>
                  <a:srgbClr val="777777"/>
                </a:solidFill>
                <a:latin typeface="TimesNewRomanPSMT"/>
              </a:rPr>
              <a:t>” column gets updated.</a:t>
            </a:r>
            <a:endParaRPr lang="ru-RU"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Now, let’s try to delete a row from the view, and we get the same error.</a:t>
            </a:r>
          </a:p>
          <a:p>
            <a:pPr algn="l"/>
            <a:r>
              <a:rPr lang="en-US" sz="1800" b="0" i="0" u="none" strike="noStrike" baseline="0" dirty="0">
                <a:solidFill>
                  <a:srgbClr val="777777"/>
                </a:solidFill>
                <a:latin typeface="TimesNewRomanPSMT"/>
              </a:rPr>
              <a:t>Delete from </a:t>
            </a:r>
            <a:r>
              <a:rPr lang="en-US" sz="1800" b="0" i="0" u="none" strike="noStrike" baseline="0" dirty="0" err="1">
                <a:solidFill>
                  <a:srgbClr val="777777"/>
                </a:solidFill>
                <a:latin typeface="TimesNewRomanPSMT"/>
              </a:rPr>
              <a:t>vWEmployeeDetails</a:t>
            </a:r>
            <a:r>
              <a:rPr lang="en-US" sz="1800" b="0" i="0" u="none" strike="noStrike" baseline="0" dirty="0">
                <a:solidFill>
                  <a:srgbClr val="777777"/>
                </a:solidFill>
                <a:latin typeface="TimesNewRomanPSMT"/>
              </a:rPr>
              <a:t> where Id = 1</a:t>
            </a:r>
            <a:endParaRPr lang="ru-RU" dirty="0"/>
          </a:p>
        </p:txBody>
      </p:sp>
      <p:pic>
        <p:nvPicPr>
          <p:cNvPr id="4" name="Рисунок 3">
            <a:extLst>
              <a:ext uri="{FF2B5EF4-FFF2-40B4-BE49-F238E27FC236}">
                <a16:creationId xmlns:a16="http://schemas.microsoft.com/office/drawing/2014/main" id="{45F0AC39-1EF3-41CD-B3A6-0E01915E23E1}"/>
              </a:ext>
            </a:extLst>
          </p:cNvPr>
          <p:cNvPicPr>
            <a:picLocks noChangeAspect="1"/>
          </p:cNvPicPr>
          <p:nvPr/>
        </p:nvPicPr>
        <p:blipFill>
          <a:blip r:embed="rId2"/>
          <a:stretch>
            <a:fillRect/>
          </a:stretch>
        </p:blipFill>
        <p:spPr>
          <a:xfrm>
            <a:off x="8416254" y="4781727"/>
            <a:ext cx="2590800" cy="1819275"/>
          </a:xfrm>
          <a:prstGeom prst="rect">
            <a:avLst/>
          </a:prstGeom>
        </p:spPr>
      </p:pic>
    </p:spTree>
    <p:extLst>
      <p:ext uri="{BB962C8B-B14F-4D97-AF65-F5344CB8AC3E}">
        <p14:creationId xmlns:p14="http://schemas.microsoft.com/office/powerpoint/2010/main" val="4119504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85961D-344B-4714-9F57-553A79EF5896}"/>
              </a:ext>
            </a:extLst>
          </p:cNvPr>
          <p:cNvSpPr>
            <a:spLocks noGrp="1"/>
          </p:cNvSpPr>
          <p:nvPr>
            <p:ph type="title"/>
          </p:nvPr>
        </p:nvSpPr>
        <p:spPr>
          <a:xfrm>
            <a:off x="581192" y="702156"/>
            <a:ext cx="11029616" cy="849807"/>
          </a:xfrm>
        </p:spPr>
        <p:txBody>
          <a:bodyPr/>
          <a:lstStyle/>
          <a:p>
            <a:pPr algn="ctr"/>
            <a:r>
              <a:rPr lang="en-US" i="0" u="none" strike="noStrike" baseline="0" dirty="0">
                <a:solidFill>
                  <a:srgbClr val="FFC000"/>
                </a:solidFill>
                <a:latin typeface="Arial-BoldMT"/>
              </a:rPr>
              <a:t>INSTEAD OF DELETE TRIGGER</a:t>
            </a:r>
            <a:endParaRPr lang="ru-RU" dirty="0"/>
          </a:p>
        </p:txBody>
      </p:sp>
      <p:sp>
        <p:nvSpPr>
          <p:cNvPr id="3" name="Объект 2">
            <a:extLst>
              <a:ext uri="{FF2B5EF4-FFF2-40B4-BE49-F238E27FC236}">
                <a16:creationId xmlns:a16="http://schemas.microsoft.com/office/drawing/2014/main" id="{095F86EF-43CE-43D9-B958-90426F33D3C0}"/>
              </a:ext>
            </a:extLst>
          </p:cNvPr>
          <p:cNvSpPr>
            <a:spLocks noGrp="1"/>
          </p:cNvSpPr>
          <p:nvPr>
            <p:ph idx="1"/>
          </p:nvPr>
        </p:nvSpPr>
        <p:spPr/>
        <p:txBody>
          <a:bodyPr>
            <a:normAutofit fontScale="92500" lnSpcReduction="10000"/>
          </a:bodyPr>
          <a:lstStyle/>
          <a:p>
            <a:pPr marL="0" indent="0" algn="l">
              <a:buNone/>
            </a:pPr>
            <a:r>
              <a:rPr lang="en-US" sz="1800" b="1" i="0" u="none" strike="noStrike" baseline="0" dirty="0">
                <a:solidFill>
                  <a:srgbClr val="404040"/>
                </a:solidFill>
                <a:latin typeface="Arial-BoldMT"/>
              </a:rPr>
              <a:t>SCRIPT TO CREATE INSTEAD OF DELETE TRIGGER:</a:t>
            </a:r>
          </a:p>
          <a:p>
            <a:pPr algn="l"/>
            <a:r>
              <a:rPr lang="en-US" sz="1800" b="0" i="0" u="none" strike="noStrike" baseline="0" dirty="0">
                <a:solidFill>
                  <a:srgbClr val="777777"/>
                </a:solidFill>
                <a:latin typeface="TimesNewRomanPSMT"/>
              </a:rPr>
              <a:t>Create Trigger </a:t>
            </a:r>
            <a:r>
              <a:rPr lang="en-US" sz="1800" b="0" i="0" u="none" strike="noStrike" baseline="0" dirty="0" err="1">
                <a:solidFill>
                  <a:srgbClr val="777777"/>
                </a:solidFill>
                <a:latin typeface="TimesNewRomanPSMT"/>
              </a:rPr>
              <a:t>tr_vWEmployeeDetails_InsteadOfDelete</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on </a:t>
            </a:r>
            <a:r>
              <a:rPr lang="en-US" sz="1800" b="0" i="0" u="none" strike="noStrike" baseline="0" dirty="0" err="1">
                <a:solidFill>
                  <a:srgbClr val="777777"/>
                </a:solidFill>
                <a:latin typeface="TimesNewRomanPSMT"/>
              </a:rPr>
              <a:t>vWEmployeeDetails</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instead of delete</a:t>
            </a:r>
          </a:p>
          <a:p>
            <a:pPr algn="l"/>
            <a:r>
              <a:rPr lang="en-US" sz="1800" b="0" i="0" u="none" strike="noStrike" baseline="0" dirty="0">
                <a:solidFill>
                  <a:srgbClr val="777777"/>
                </a:solidFill>
                <a:latin typeface="TimesNewRomanPSMT"/>
              </a:rPr>
              <a:t>as</a:t>
            </a:r>
          </a:p>
          <a:p>
            <a:pPr algn="l"/>
            <a:r>
              <a:rPr lang="en-US" sz="1800" b="0" i="0" u="none" strike="noStrike" baseline="0" dirty="0">
                <a:solidFill>
                  <a:srgbClr val="777777"/>
                </a:solidFill>
                <a:latin typeface="TimesNewRomanPSMT"/>
              </a:rPr>
              <a:t>Begin</a:t>
            </a:r>
          </a:p>
          <a:p>
            <a:pPr algn="l"/>
            <a:r>
              <a:rPr lang="en-US" sz="1800" b="0" i="0" u="none" strike="noStrike" baseline="0" dirty="0">
                <a:solidFill>
                  <a:srgbClr val="777777"/>
                </a:solidFill>
                <a:latin typeface="TimesNewRomanPSMT"/>
              </a:rPr>
              <a:t>Delete </a:t>
            </a:r>
            <a:r>
              <a:rPr lang="en-US" sz="1800" b="0" i="0" u="none" strike="noStrike" baseline="0" dirty="0" err="1">
                <a:solidFill>
                  <a:srgbClr val="777777"/>
                </a:solidFill>
                <a:latin typeface="TimesNewRomanPSMT"/>
              </a:rPr>
              <a:t>tblEmployee</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from </a:t>
            </a:r>
            <a:r>
              <a:rPr lang="en-US" sz="1800" b="0" i="0" u="none" strike="noStrike" baseline="0" dirty="0" err="1">
                <a:solidFill>
                  <a:srgbClr val="777777"/>
                </a:solidFill>
                <a:latin typeface="TimesNewRomanPSMT"/>
              </a:rPr>
              <a:t>tblEmployee</a:t>
            </a:r>
            <a:endParaRPr lang="en-US" sz="1800" b="0" i="0" u="none" strike="noStrike" baseline="0" dirty="0">
              <a:solidFill>
                <a:srgbClr val="777777"/>
              </a:solidFill>
              <a:latin typeface="TimesNewRomanPSMT"/>
            </a:endParaRPr>
          </a:p>
          <a:p>
            <a:pPr algn="l"/>
            <a:r>
              <a:rPr lang="en-US" sz="1800" b="0" i="0" u="none" strike="noStrike" baseline="0" dirty="0">
                <a:solidFill>
                  <a:srgbClr val="777777"/>
                </a:solidFill>
                <a:latin typeface="TimesNewRomanPSMT"/>
              </a:rPr>
              <a:t>join deleted</a:t>
            </a:r>
          </a:p>
          <a:p>
            <a:pPr algn="l"/>
            <a:r>
              <a:rPr lang="en-US" sz="1800" b="0" i="0" u="none" strike="noStrike" baseline="0" dirty="0">
                <a:solidFill>
                  <a:srgbClr val="777777"/>
                </a:solidFill>
                <a:latin typeface="TimesNewRomanPSMT"/>
              </a:rPr>
              <a:t>on </a:t>
            </a:r>
            <a:r>
              <a:rPr lang="en-US" sz="1800" b="0" i="0" u="none" strike="noStrike" baseline="0" dirty="0" err="1">
                <a:solidFill>
                  <a:srgbClr val="777777"/>
                </a:solidFill>
                <a:latin typeface="TimesNewRomanPSMT"/>
              </a:rPr>
              <a:t>tblEmployee.Id</a:t>
            </a:r>
            <a:r>
              <a:rPr lang="en-US" sz="1800" b="0" i="0" u="none" strike="noStrike" baseline="0" dirty="0">
                <a:solidFill>
                  <a:srgbClr val="777777"/>
                </a:solidFill>
                <a:latin typeface="TimesNewRomanPSMT"/>
              </a:rPr>
              <a:t> = </a:t>
            </a:r>
            <a:r>
              <a:rPr lang="en-US" sz="1800" b="0" i="0" u="none" strike="noStrike" baseline="0" dirty="0" err="1">
                <a:solidFill>
                  <a:srgbClr val="777777"/>
                </a:solidFill>
                <a:latin typeface="TimesNewRomanPSMT"/>
              </a:rPr>
              <a:t>deleted.Id</a:t>
            </a:r>
            <a:endParaRPr lang="ru-RU" dirty="0"/>
          </a:p>
        </p:txBody>
      </p:sp>
    </p:spTree>
    <p:extLst>
      <p:ext uri="{BB962C8B-B14F-4D97-AF65-F5344CB8AC3E}">
        <p14:creationId xmlns:p14="http://schemas.microsoft.com/office/powerpoint/2010/main" val="193804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79A71F-41C8-4100-888D-C24896E6724B}"/>
              </a:ext>
            </a:extLst>
          </p:cNvPr>
          <p:cNvSpPr>
            <a:spLocks noGrp="1"/>
          </p:cNvSpPr>
          <p:nvPr>
            <p:ph type="title"/>
          </p:nvPr>
        </p:nvSpPr>
        <p:spPr>
          <a:xfrm>
            <a:off x="581192" y="702156"/>
            <a:ext cx="11029616" cy="942086"/>
          </a:xfrm>
        </p:spPr>
        <p:txBody>
          <a:bodyPr/>
          <a:lstStyle/>
          <a:p>
            <a:pPr algn="ctr"/>
            <a:r>
              <a:rPr lang="en-US" i="0" u="none" strike="noStrike" baseline="0" dirty="0">
                <a:solidFill>
                  <a:srgbClr val="FFC000"/>
                </a:solidFill>
                <a:latin typeface="Arial-BoldMT"/>
              </a:rPr>
              <a:t>INSTEAD OF DELETE TRIGGER</a:t>
            </a:r>
            <a:endParaRPr lang="ru-RU" dirty="0"/>
          </a:p>
        </p:txBody>
      </p:sp>
      <p:sp>
        <p:nvSpPr>
          <p:cNvPr id="3" name="Объект 2">
            <a:extLst>
              <a:ext uri="{FF2B5EF4-FFF2-40B4-BE49-F238E27FC236}">
                <a16:creationId xmlns:a16="http://schemas.microsoft.com/office/drawing/2014/main" id="{1209F3AB-714B-41B3-8CAF-BACBD32C30BF}"/>
              </a:ext>
            </a:extLst>
          </p:cNvPr>
          <p:cNvSpPr>
            <a:spLocks noGrp="1"/>
          </p:cNvSpPr>
          <p:nvPr>
            <p:ph idx="1"/>
          </p:nvPr>
        </p:nvSpPr>
        <p:spPr>
          <a:xfrm>
            <a:off x="581192" y="2180496"/>
            <a:ext cx="11029615" cy="2584451"/>
          </a:xfrm>
        </p:spPr>
        <p:txBody>
          <a:bodyPr/>
          <a:lstStyle/>
          <a:p>
            <a:pPr marL="0" indent="0" algn="l">
              <a:buNone/>
            </a:pPr>
            <a:r>
              <a:rPr lang="en-US" sz="1800" b="0" i="0" u="none" strike="noStrike" baseline="0" dirty="0">
                <a:solidFill>
                  <a:srgbClr val="777777"/>
                </a:solidFill>
                <a:latin typeface="TimesNewRomanPSMT"/>
              </a:rPr>
              <a:t>The trigger </a:t>
            </a:r>
            <a:r>
              <a:rPr lang="en-US" sz="1800" b="0" i="0" u="none" strike="noStrike" baseline="0" dirty="0" err="1">
                <a:solidFill>
                  <a:srgbClr val="777777"/>
                </a:solidFill>
                <a:latin typeface="TimesNewRomanPSMT"/>
              </a:rPr>
              <a:t>tr_vWEmployeeDetails_InsteadOfDelete</a:t>
            </a:r>
            <a:r>
              <a:rPr lang="en-US" sz="1800" b="0" i="0" u="none" strike="noStrike" baseline="0" dirty="0">
                <a:solidFill>
                  <a:srgbClr val="777777"/>
                </a:solidFill>
                <a:latin typeface="TimesNewRomanPSMT"/>
              </a:rPr>
              <a:t> applicable in</a:t>
            </a:r>
            <a:r>
              <a:rPr lang="kk-KZ"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DELETED table. But Deleted table contains all the rows that we tried to DELETE</a:t>
            </a:r>
            <a:r>
              <a:rPr lang="kk-KZ"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from the view. So, we join the DELETED table with table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to delete</a:t>
            </a:r>
            <a:r>
              <a:rPr lang="kk-KZ"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the unwanted rows. In such cases, Joins are much faster than the subqueries.</a:t>
            </a:r>
          </a:p>
          <a:p>
            <a:pPr marL="0" indent="0" algn="l">
              <a:buNone/>
            </a:pPr>
            <a:r>
              <a:rPr lang="en-US" sz="1800" b="0" i="0" u="none" strike="noStrike" baseline="0" dirty="0">
                <a:solidFill>
                  <a:srgbClr val="777777"/>
                </a:solidFill>
                <a:latin typeface="TimesNewRomanPSMT"/>
              </a:rPr>
              <a:t>When you execute the following DELETE command, the row gets DELETED as</a:t>
            </a:r>
            <a:r>
              <a:rPr lang="kk-KZ" sz="1800" b="0" i="0" u="none" strike="noStrike" baseline="0" dirty="0">
                <a:solidFill>
                  <a:srgbClr val="777777"/>
                </a:solidFill>
                <a:latin typeface="TimesNewRomanPSMT"/>
              </a:rPr>
              <a:t> </a:t>
            </a:r>
            <a:r>
              <a:rPr lang="en-US" sz="1800" b="0" i="0" u="none" strike="noStrike" baseline="0" dirty="0">
                <a:solidFill>
                  <a:srgbClr val="777777"/>
                </a:solidFill>
                <a:latin typeface="TimesNewRomanPSMT"/>
              </a:rPr>
              <a:t>expected from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table</a:t>
            </a:r>
          </a:p>
          <a:p>
            <a:pPr algn="l"/>
            <a:r>
              <a:rPr lang="en-US" sz="1800" b="0" i="0" u="none" strike="noStrike" baseline="0" dirty="0">
                <a:solidFill>
                  <a:srgbClr val="777777"/>
                </a:solidFill>
                <a:latin typeface="TimesNewRomanPSMT"/>
              </a:rPr>
              <a:t>Delete from </a:t>
            </a:r>
            <a:r>
              <a:rPr lang="en-US" sz="1800" b="0" i="0" u="none" strike="noStrike" baseline="0" dirty="0" err="1">
                <a:solidFill>
                  <a:srgbClr val="777777"/>
                </a:solidFill>
                <a:latin typeface="TimesNewRomanPSMT"/>
              </a:rPr>
              <a:t>vWEmployeeDetails</a:t>
            </a:r>
            <a:r>
              <a:rPr lang="en-US" sz="1800" b="0" i="0" u="none" strike="noStrike" baseline="0" dirty="0">
                <a:solidFill>
                  <a:srgbClr val="777777"/>
                </a:solidFill>
                <a:latin typeface="TimesNewRomanPSMT"/>
              </a:rPr>
              <a:t> where Id = 1</a:t>
            </a:r>
          </a:p>
          <a:p>
            <a:pPr algn="l"/>
            <a:r>
              <a:rPr lang="en-US" sz="1800" b="0" i="0" u="none" strike="noStrike" baseline="0" dirty="0">
                <a:solidFill>
                  <a:srgbClr val="777777"/>
                </a:solidFill>
                <a:latin typeface="TimesNewRomanPSMT"/>
              </a:rPr>
              <a:t>A small difference among the triggers as given below</a:t>
            </a:r>
            <a:endParaRPr lang="ru-RU" dirty="0"/>
          </a:p>
        </p:txBody>
      </p:sp>
      <p:pic>
        <p:nvPicPr>
          <p:cNvPr id="4" name="Рисунок 3">
            <a:extLst>
              <a:ext uri="{FF2B5EF4-FFF2-40B4-BE49-F238E27FC236}">
                <a16:creationId xmlns:a16="http://schemas.microsoft.com/office/drawing/2014/main" id="{E095CDA1-F739-47DA-B602-2F51C29A4945}"/>
              </a:ext>
            </a:extLst>
          </p:cNvPr>
          <p:cNvPicPr>
            <a:picLocks noChangeAspect="1"/>
          </p:cNvPicPr>
          <p:nvPr/>
        </p:nvPicPr>
        <p:blipFill>
          <a:blip r:embed="rId2"/>
          <a:stretch>
            <a:fillRect/>
          </a:stretch>
        </p:blipFill>
        <p:spPr>
          <a:xfrm>
            <a:off x="581191" y="4652219"/>
            <a:ext cx="6627501" cy="1975083"/>
          </a:xfrm>
          <a:prstGeom prst="rect">
            <a:avLst/>
          </a:prstGeom>
        </p:spPr>
      </p:pic>
    </p:spTree>
    <p:extLst>
      <p:ext uri="{BB962C8B-B14F-4D97-AF65-F5344CB8AC3E}">
        <p14:creationId xmlns:p14="http://schemas.microsoft.com/office/powerpoint/2010/main" val="163140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21AA8-B94E-49DA-9C87-0F5E4E8CC966}"/>
              </a:ext>
            </a:extLst>
          </p:cNvPr>
          <p:cNvSpPr>
            <a:spLocks noGrp="1"/>
          </p:cNvSpPr>
          <p:nvPr>
            <p:ph type="title"/>
          </p:nvPr>
        </p:nvSpPr>
        <p:spPr>
          <a:xfrm>
            <a:off x="581192" y="702156"/>
            <a:ext cx="11029616" cy="774306"/>
          </a:xfrm>
        </p:spPr>
        <p:txBody>
          <a:bodyPr/>
          <a:lstStyle/>
          <a:p>
            <a:pPr algn="ctr"/>
            <a:r>
              <a:rPr lang="en-US" dirty="0" err="1">
                <a:solidFill>
                  <a:srgbClr val="FFC000"/>
                </a:solidFill>
              </a:rPr>
              <a:t>Dml</a:t>
            </a:r>
            <a:r>
              <a:rPr lang="en-US" dirty="0">
                <a:solidFill>
                  <a:srgbClr val="FFC000"/>
                </a:solidFill>
              </a:rPr>
              <a:t> triggers</a:t>
            </a:r>
            <a:endParaRPr lang="ru-RU" dirty="0">
              <a:solidFill>
                <a:srgbClr val="FFC000"/>
              </a:solidFill>
            </a:endParaRPr>
          </a:p>
        </p:txBody>
      </p:sp>
      <p:sp>
        <p:nvSpPr>
          <p:cNvPr id="3" name="Объект 2">
            <a:extLst>
              <a:ext uri="{FF2B5EF4-FFF2-40B4-BE49-F238E27FC236}">
                <a16:creationId xmlns:a16="http://schemas.microsoft.com/office/drawing/2014/main" id="{2408E477-4FB2-4541-91FC-C29E3216D6D2}"/>
              </a:ext>
            </a:extLst>
          </p:cNvPr>
          <p:cNvSpPr>
            <a:spLocks noGrp="1"/>
          </p:cNvSpPr>
          <p:nvPr>
            <p:ph idx="1"/>
          </p:nvPr>
        </p:nvSpPr>
        <p:spPr>
          <a:xfrm>
            <a:off x="581192" y="2180496"/>
            <a:ext cx="11029615" cy="3272347"/>
          </a:xfrm>
        </p:spPr>
        <p:txBody>
          <a:bodyPr>
            <a:normAutofit/>
          </a:bodyPr>
          <a:lstStyle/>
          <a:p>
            <a:pPr marL="0" indent="0" algn="l">
              <a:buNone/>
            </a:pPr>
            <a:r>
              <a:rPr lang="en-US" sz="2400" b="0" i="0" u="none" strike="noStrike" baseline="0" dirty="0">
                <a:solidFill>
                  <a:srgbClr val="777777"/>
                </a:solidFill>
                <a:latin typeface="TimesNewRomanPSMT"/>
              </a:rPr>
              <a:t>DML stands for Data Manipulation Language. INSERT, UPDATE, and DELETE statements are DML statements. DML triggers get fired whenever data is modified using INSERT, UPDATE, and DELETE events.</a:t>
            </a:r>
          </a:p>
          <a:p>
            <a:pPr marL="0" indent="0" algn="l">
              <a:buNone/>
            </a:pPr>
            <a:r>
              <a:rPr lang="en-US" sz="2400" b="0" i="0" u="none" strike="noStrike" baseline="0" dirty="0">
                <a:solidFill>
                  <a:srgbClr val="777777"/>
                </a:solidFill>
                <a:latin typeface="TimesNewRomanPSMT"/>
              </a:rPr>
              <a:t>DML triggers can be again classified into 2 types</a:t>
            </a:r>
          </a:p>
          <a:p>
            <a:pPr algn="l"/>
            <a:r>
              <a:rPr lang="en-US" sz="2400" b="0" i="0" u="none" strike="noStrike" baseline="0" dirty="0">
                <a:solidFill>
                  <a:srgbClr val="777777"/>
                </a:solidFill>
                <a:latin typeface="TimesNewRomanPSMT"/>
              </a:rPr>
              <a:t>1. After triggers (Sometimes called FOR triggers)</a:t>
            </a:r>
          </a:p>
          <a:p>
            <a:pPr algn="l"/>
            <a:r>
              <a:rPr lang="en-US" sz="2400" b="0" i="0" u="none" strike="noStrike" baseline="0" dirty="0">
                <a:solidFill>
                  <a:srgbClr val="777777"/>
                </a:solidFill>
                <a:latin typeface="TimesNewRomanPSMT"/>
              </a:rPr>
              <a:t>2. Instead of triggers</a:t>
            </a:r>
            <a:endParaRPr lang="ru-RU" sz="2400" dirty="0"/>
          </a:p>
        </p:txBody>
      </p:sp>
    </p:spTree>
    <p:extLst>
      <p:ext uri="{BB962C8B-B14F-4D97-AF65-F5344CB8AC3E}">
        <p14:creationId xmlns:p14="http://schemas.microsoft.com/office/powerpoint/2010/main" val="385406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8D3AEC-F351-4D45-8F14-4DB92980CB85}"/>
              </a:ext>
            </a:extLst>
          </p:cNvPr>
          <p:cNvSpPr>
            <a:spLocks noGrp="1"/>
          </p:cNvSpPr>
          <p:nvPr>
            <p:ph type="title"/>
          </p:nvPr>
        </p:nvSpPr>
        <p:spPr>
          <a:xfrm>
            <a:off x="581192" y="702156"/>
            <a:ext cx="11029616" cy="782695"/>
          </a:xfrm>
        </p:spPr>
        <p:txBody>
          <a:bodyPr>
            <a:normAutofit/>
          </a:bodyPr>
          <a:lstStyle/>
          <a:p>
            <a:pPr algn="ctr"/>
            <a:r>
              <a:rPr lang="en-US" i="0" u="none" strike="noStrike" baseline="0" dirty="0">
                <a:solidFill>
                  <a:srgbClr val="FFC000"/>
                </a:solidFill>
                <a:latin typeface="Arial-BoldMT"/>
              </a:rPr>
              <a:t>AFTER TRIGGER</a:t>
            </a:r>
            <a:endParaRPr lang="ru-RU" dirty="0">
              <a:solidFill>
                <a:srgbClr val="FFC000"/>
              </a:solidFill>
            </a:endParaRPr>
          </a:p>
        </p:txBody>
      </p:sp>
      <p:sp>
        <p:nvSpPr>
          <p:cNvPr id="3" name="Объект 2">
            <a:extLst>
              <a:ext uri="{FF2B5EF4-FFF2-40B4-BE49-F238E27FC236}">
                <a16:creationId xmlns:a16="http://schemas.microsoft.com/office/drawing/2014/main" id="{B3FDEA1A-8CA0-4524-9C58-7CCB108CA8FB}"/>
              </a:ext>
            </a:extLst>
          </p:cNvPr>
          <p:cNvSpPr>
            <a:spLocks noGrp="1"/>
          </p:cNvSpPr>
          <p:nvPr>
            <p:ph idx="1"/>
          </p:nvPr>
        </p:nvSpPr>
        <p:spPr>
          <a:xfrm>
            <a:off x="430190" y="1953994"/>
            <a:ext cx="11029615" cy="1611328"/>
          </a:xfrm>
        </p:spPr>
        <p:txBody>
          <a:bodyPr/>
          <a:lstStyle/>
          <a:p>
            <a:pPr algn="l"/>
            <a:r>
              <a:rPr lang="en-US" sz="1800" b="0" i="0" u="none" strike="noStrike" baseline="0" dirty="0">
                <a:solidFill>
                  <a:srgbClr val="777777"/>
                </a:solidFill>
                <a:latin typeface="TimesNewRomanPSMT"/>
              </a:rPr>
              <a:t>After triggers get fired after only with a condition when a modification action occurs. The INSERT, UPDATE and DELETE commands because of an after trigger gets fired after the execution of a complete statement.</a:t>
            </a:r>
          </a:p>
          <a:p>
            <a:pPr algn="l"/>
            <a:r>
              <a:rPr lang="en-US" sz="1800" b="0" i="0" u="none" strike="noStrike" baseline="0" dirty="0">
                <a:solidFill>
                  <a:srgbClr val="777777"/>
                </a:solidFill>
                <a:latin typeface="TimesNewRomanPSMT"/>
              </a:rPr>
              <a:t>Therefore, we need to use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and </a:t>
            </a:r>
            <a:r>
              <a:rPr lang="en-US" sz="1800" b="0" i="0" u="none" strike="noStrike" baseline="0" dirty="0" err="1">
                <a:solidFill>
                  <a:srgbClr val="777777"/>
                </a:solidFill>
                <a:latin typeface="TimesNewRomanPSMT"/>
              </a:rPr>
              <a:t>tblEmployeeAudit</a:t>
            </a:r>
            <a:r>
              <a:rPr lang="en-US" sz="1800" b="0" i="0" u="none" strike="noStrike" baseline="0" dirty="0">
                <a:solidFill>
                  <a:srgbClr val="777777"/>
                </a:solidFill>
                <a:latin typeface="TimesNewRomanPSMT"/>
              </a:rPr>
              <a:t> tables for further examples as follows; </a:t>
            </a:r>
          </a:p>
          <a:p>
            <a:pPr algn="l"/>
            <a:r>
              <a:rPr lang="en-US" sz="1800" b="0" i="0" u="none" strike="noStrike" baseline="0" dirty="0">
                <a:solidFill>
                  <a:srgbClr val="777777"/>
                </a:solidFill>
                <a:latin typeface="TimesNewRomanPSMT"/>
              </a:rPr>
              <a:t>SQL Script to create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table:</a:t>
            </a:r>
            <a:endParaRPr lang="ru-RU" dirty="0"/>
          </a:p>
        </p:txBody>
      </p:sp>
      <p:pic>
        <p:nvPicPr>
          <p:cNvPr id="4" name="Рисунок 3">
            <a:extLst>
              <a:ext uri="{FF2B5EF4-FFF2-40B4-BE49-F238E27FC236}">
                <a16:creationId xmlns:a16="http://schemas.microsoft.com/office/drawing/2014/main" id="{4F4C5DF7-F15F-4352-A038-7E24A7AE8256}"/>
              </a:ext>
            </a:extLst>
          </p:cNvPr>
          <p:cNvPicPr>
            <a:picLocks noChangeAspect="1"/>
          </p:cNvPicPr>
          <p:nvPr/>
        </p:nvPicPr>
        <p:blipFill>
          <a:blip r:embed="rId2"/>
          <a:stretch>
            <a:fillRect/>
          </a:stretch>
        </p:blipFill>
        <p:spPr>
          <a:xfrm>
            <a:off x="4579165" y="3078758"/>
            <a:ext cx="5554735" cy="3688913"/>
          </a:xfrm>
          <a:prstGeom prst="rect">
            <a:avLst/>
          </a:prstGeom>
        </p:spPr>
      </p:pic>
    </p:spTree>
    <p:extLst>
      <p:ext uri="{BB962C8B-B14F-4D97-AF65-F5344CB8AC3E}">
        <p14:creationId xmlns:p14="http://schemas.microsoft.com/office/powerpoint/2010/main" val="288213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D63C2-FC31-4E18-999A-A6A99F64789C}"/>
              </a:ext>
            </a:extLst>
          </p:cNvPr>
          <p:cNvSpPr>
            <a:spLocks noGrp="1"/>
          </p:cNvSpPr>
          <p:nvPr>
            <p:ph type="title"/>
          </p:nvPr>
        </p:nvSpPr>
        <p:spPr>
          <a:xfrm>
            <a:off x="581192" y="702156"/>
            <a:ext cx="11029616" cy="849807"/>
          </a:xfrm>
        </p:spPr>
        <p:txBody>
          <a:bodyPr/>
          <a:lstStyle/>
          <a:p>
            <a:pPr algn="ctr"/>
            <a:r>
              <a:rPr lang="en-US" i="0" u="none" strike="noStrike" baseline="0" dirty="0">
                <a:solidFill>
                  <a:srgbClr val="FFC000"/>
                </a:solidFill>
                <a:latin typeface="Arial-BoldMT"/>
              </a:rPr>
              <a:t>AFTER TRIGGERS</a:t>
            </a:r>
            <a:endParaRPr lang="ru-RU" dirty="0"/>
          </a:p>
        </p:txBody>
      </p:sp>
      <p:sp>
        <p:nvSpPr>
          <p:cNvPr id="3" name="Объект 2">
            <a:extLst>
              <a:ext uri="{FF2B5EF4-FFF2-40B4-BE49-F238E27FC236}">
                <a16:creationId xmlns:a16="http://schemas.microsoft.com/office/drawing/2014/main" id="{A7C7DC55-F934-4D6E-9904-9D09402C1079}"/>
              </a:ext>
            </a:extLst>
          </p:cNvPr>
          <p:cNvSpPr>
            <a:spLocks noGrp="1"/>
          </p:cNvSpPr>
          <p:nvPr>
            <p:ph idx="1"/>
          </p:nvPr>
        </p:nvSpPr>
        <p:spPr>
          <a:xfrm>
            <a:off x="520118" y="2012717"/>
            <a:ext cx="11090690" cy="1888164"/>
          </a:xfrm>
        </p:spPr>
        <p:txBody>
          <a:bodyPr/>
          <a:lstStyle/>
          <a:p>
            <a:pPr algn="l"/>
            <a:r>
              <a:rPr lang="en-US" sz="1800" b="0" i="0" u="none" strike="noStrike" baseline="0" dirty="0">
                <a:solidFill>
                  <a:srgbClr val="777777"/>
                </a:solidFill>
                <a:latin typeface="TimesNewRomanPSMT"/>
              </a:rPr>
              <a:t>Once a new Employee is added to the table in the database. Now, I want to retrieve the ID, date and time, the new employee is added to the </a:t>
            </a:r>
            <a:r>
              <a:rPr lang="en-US" sz="1800" b="0" i="0" u="none" strike="noStrike" baseline="0" dirty="0" err="1">
                <a:solidFill>
                  <a:srgbClr val="777777"/>
                </a:solidFill>
                <a:latin typeface="TimesNewRomanPSMT"/>
              </a:rPr>
              <a:t>tblEmployeeAudit</a:t>
            </a:r>
            <a:r>
              <a:rPr lang="en-US" sz="1800" b="0" i="0" u="none" strike="noStrike" baseline="0" dirty="0">
                <a:solidFill>
                  <a:srgbClr val="777777"/>
                </a:solidFill>
                <a:latin typeface="TimesNewRomanPSMT"/>
              </a:rPr>
              <a:t> table. </a:t>
            </a:r>
          </a:p>
          <a:p>
            <a:pPr algn="l"/>
            <a:r>
              <a:rPr lang="en-US" sz="1800" b="0" i="0" u="none" strike="noStrike" baseline="0" dirty="0">
                <a:solidFill>
                  <a:srgbClr val="777777"/>
                </a:solidFill>
                <a:latin typeface="TimesNewRomanPSMT"/>
              </a:rPr>
              <a:t>The easiest way to get the same result by using an AFTER TRIGGER for INSERT event.</a:t>
            </a:r>
          </a:p>
          <a:p>
            <a:pPr algn="l"/>
            <a:r>
              <a:rPr lang="en-US" sz="1800" b="1" i="0" u="none" strike="noStrike" baseline="0" dirty="0">
                <a:solidFill>
                  <a:srgbClr val="404040"/>
                </a:solidFill>
                <a:latin typeface="Arial-BoldMT"/>
              </a:rPr>
              <a:t>AFTER TRIGGER FOR INSERTION</a:t>
            </a:r>
          </a:p>
          <a:p>
            <a:pPr algn="l"/>
            <a:r>
              <a:rPr lang="en-US" sz="1800" b="0" i="0" u="none" strike="noStrike" baseline="0" dirty="0">
                <a:solidFill>
                  <a:srgbClr val="777777"/>
                </a:solidFill>
                <a:latin typeface="TimesNewRomanPSMT"/>
              </a:rPr>
              <a:t>Example for AFTER TRIGGER for INSERT event on the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table as follows;</a:t>
            </a:r>
          </a:p>
        </p:txBody>
      </p:sp>
      <p:pic>
        <p:nvPicPr>
          <p:cNvPr id="4" name="Рисунок 3">
            <a:extLst>
              <a:ext uri="{FF2B5EF4-FFF2-40B4-BE49-F238E27FC236}">
                <a16:creationId xmlns:a16="http://schemas.microsoft.com/office/drawing/2014/main" id="{7153C4E7-C9CF-4689-8BC3-C48BEC049BA5}"/>
              </a:ext>
            </a:extLst>
          </p:cNvPr>
          <p:cNvPicPr>
            <a:picLocks noChangeAspect="1"/>
          </p:cNvPicPr>
          <p:nvPr/>
        </p:nvPicPr>
        <p:blipFill>
          <a:blip r:embed="rId2"/>
          <a:stretch>
            <a:fillRect/>
          </a:stretch>
        </p:blipFill>
        <p:spPr>
          <a:xfrm>
            <a:off x="2585556" y="3918300"/>
            <a:ext cx="6391535" cy="2801923"/>
          </a:xfrm>
          <a:prstGeom prst="rect">
            <a:avLst/>
          </a:prstGeom>
        </p:spPr>
      </p:pic>
    </p:spTree>
    <p:extLst>
      <p:ext uri="{BB962C8B-B14F-4D97-AF65-F5344CB8AC3E}">
        <p14:creationId xmlns:p14="http://schemas.microsoft.com/office/powerpoint/2010/main" val="87898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3FF731-8EC2-4116-94F5-60EDF89D3E83}"/>
              </a:ext>
            </a:extLst>
          </p:cNvPr>
          <p:cNvSpPr>
            <a:spLocks noGrp="1"/>
          </p:cNvSpPr>
          <p:nvPr>
            <p:ph type="title"/>
          </p:nvPr>
        </p:nvSpPr>
        <p:spPr>
          <a:xfrm>
            <a:off x="581192" y="819602"/>
            <a:ext cx="11029616" cy="732361"/>
          </a:xfrm>
        </p:spPr>
        <p:txBody>
          <a:bodyPr/>
          <a:lstStyle/>
          <a:p>
            <a:pPr algn="ctr"/>
            <a:r>
              <a:rPr lang="en-US" i="0" u="none" strike="noStrike" baseline="0" dirty="0">
                <a:solidFill>
                  <a:srgbClr val="FFC000"/>
                </a:solidFill>
                <a:latin typeface="Arial-BoldMT"/>
              </a:rPr>
              <a:t>AFTER TRIGGERS</a:t>
            </a:r>
            <a:endParaRPr lang="ru-RU" dirty="0"/>
          </a:p>
        </p:txBody>
      </p:sp>
      <p:sp>
        <p:nvSpPr>
          <p:cNvPr id="3" name="Объект 2">
            <a:extLst>
              <a:ext uri="{FF2B5EF4-FFF2-40B4-BE49-F238E27FC236}">
                <a16:creationId xmlns:a16="http://schemas.microsoft.com/office/drawing/2014/main" id="{6C3C3D0E-1815-442C-8994-9E76164731BD}"/>
              </a:ext>
            </a:extLst>
          </p:cNvPr>
          <p:cNvSpPr>
            <a:spLocks noGrp="1"/>
          </p:cNvSpPr>
          <p:nvPr>
            <p:ph idx="1"/>
          </p:nvPr>
        </p:nvSpPr>
        <p:spPr>
          <a:xfrm>
            <a:off x="488913" y="2079829"/>
            <a:ext cx="11306008" cy="1661662"/>
          </a:xfrm>
        </p:spPr>
        <p:txBody>
          <a:bodyPr/>
          <a:lstStyle/>
          <a:p>
            <a:pPr algn="l"/>
            <a:r>
              <a:rPr lang="en-US" sz="1800" b="0" i="0" u="none" strike="noStrike" baseline="0" dirty="0">
                <a:solidFill>
                  <a:srgbClr val="777777"/>
                </a:solidFill>
                <a:latin typeface="TimesNewRomanPSMT"/>
              </a:rPr>
              <a:t>Insert into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values (7,’Tan’, 2300, ‘Female’, 3)</a:t>
            </a:r>
          </a:p>
          <a:p>
            <a:pPr algn="l"/>
            <a:r>
              <a:rPr lang="en-US" sz="1800" b="0" i="0" u="none" strike="noStrike" baseline="0" dirty="0">
                <a:solidFill>
                  <a:srgbClr val="777777"/>
                </a:solidFill>
                <a:latin typeface="TimesNewRomanPSMT"/>
              </a:rPr>
              <a:t>when a row deletes records from the table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a:t>
            </a:r>
          </a:p>
          <a:p>
            <a:pPr algn="l"/>
            <a:r>
              <a:rPr lang="en-US" sz="1800" b="0" i="0" u="none" strike="noStrike" baseline="0" dirty="0">
                <a:solidFill>
                  <a:srgbClr val="777777"/>
                </a:solidFill>
                <a:latin typeface="TimesNewRomanPSMT"/>
              </a:rPr>
              <a:t>Example for AFTER TRIGGER for DELETE event a </a:t>
            </a:r>
            <a:r>
              <a:rPr lang="en-US" sz="1800" b="0" i="0" u="none" strike="noStrike" baseline="0" dirty="0" err="1">
                <a:solidFill>
                  <a:srgbClr val="777777"/>
                </a:solidFill>
                <a:latin typeface="TimesNewRomanPSMT"/>
              </a:rPr>
              <a:t>tblEmployee</a:t>
            </a:r>
            <a:r>
              <a:rPr lang="en-US" sz="1800" b="0" i="0" u="none" strike="noStrike" baseline="0" dirty="0">
                <a:solidFill>
                  <a:srgbClr val="777777"/>
                </a:solidFill>
                <a:latin typeface="TimesNewRomanPSMT"/>
              </a:rPr>
              <a:t> table:</a:t>
            </a:r>
            <a:endParaRPr lang="ru-RU" dirty="0"/>
          </a:p>
        </p:txBody>
      </p:sp>
      <p:pic>
        <p:nvPicPr>
          <p:cNvPr id="4" name="Рисунок 3">
            <a:extLst>
              <a:ext uri="{FF2B5EF4-FFF2-40B4-BE49-F238E27FC236}">
                <a16:creationId xmlns:a16="http://schemas.microsoft.com/office/drawing/2014/main" id="{3934A4A2-0895-4001-A0BC-59660C7F93A1}"/>
              </a:ext>
            </a:extLst>
          </p:cNvPr>
          <p:cNvPicPr>
            <a:picLocks noChangeAspect="1"/>
          </p:cNvPicPr>
          <p:nvPr/>
        </p:nvPicPr>
        <p:blipFill>
          <a:blip r:embed="rId2"/>
          <a:stretch>
            <a:fillRect/>
          </a:stretch>
        </p:blipFill>
        <p:spPr>
          <a:xfrm>
            <a:off x="2666350" y="3741491"/>
            <a:ext cx="6859300" cy="2944535"/>
          </a:xfrm>
          <a:prstGeom prst="rect">
            <a:avLst/>
          </a:prstGeom>
        </p:spPr>
      </p:pic>
    </p:spTree>
    <p:extLst>
      <p:ext uri="{BB962C8B-B14F-4D97-AF65-F5344CB8AC3E}">
        <p14:creationId xmlns:p14="http://schemas.microsoft.com/office/powerpoint/2010/main" val="172638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09A46A-4C61-41E3-BD55-2E6B7DB2921B}"/>
              </a:ext>
            </a:extLst>
          </p:cNvPr>
          <p:cNvSpPr>
            <a:spLocks noGrp="1"/>
          </p:cNvSpPr>
          <p:nvPr>
            <p:ph type="title"/>
          </p:nvPr>
        </p:nvSpPr>
        <p:spPr>
          <a:xfrm>
            <a:off x="581192" y="702156"/>
            <a:ext cx="11029616" cy="849807"/>
          </a:xfrm>
        </p:spPr>
        <p:txBody>
          <a:bodyPr>
            <a:normAutofit/>
          </a:bodyPr>
          <a:lstStyle/>
          <a:p>
            <a:pPr algn="ctr"/>
            <a:r>
              <a:rPr lang="en-US" i="0" u="none" strike="noStrike" baseline="0" dirty="0">
                <a:solidFill>
                  <a:srgbClr val="FFC000"/>
                </a:solidFill>
                <a:latin typeface="Arial-BoldMT"/>
              </a:rPr>
              <a:t>AFTER UPDATE TRIGGER</a:t>
            </a:r>
            <a:endParaRPr lang="ru-RU" dirty="0">
              <a:solidFill>
                <a:srgbClr val="FFC000"/>
              </a:solidFill>
            </a:endParaRPr>
          </a:p>
        </p:txBody>
      </p:sp>
      <p:sp>
        <p:nvSpPr>
          <p:cNvPr id="3" name="Объект 2">
            <a:extLst>
              <a:ext uri="{FF2B5EF4-FFF2-40B4-BE49-F238E27FC236}">
                <a16:creationId xmlns:a16="http://schemas.microsoft.com/office/drawing/2014/main" id="{E97139D5-3606-406B-8525-6BDCCE0BF152}"/>
              </a:ext>
            </a:extLst>
          </p:cNvPr>
          <p:cNvSpPr>
            <a:spLocks noGrp="1"/>
          </p:cNvSpPr>
          <p:nvPr>
            <p:ph idx="1"/>
          </p:nvPr>
        </p:nvSpPr>
        <p:spPr>
          <a:xfrm>
            <a:off x="463746" y="2002229"/>
            <a:ext cx="11029615" cy="1714093"/>
          </a:xfrm>
        </p:spPr>
        <p:txBody>
          <a:bodyPr/>
          <a:lstStyle/>
          <a:p>
            <a:pPr algn="l"/>
            <a:r>
              <a:rPr lang="en-US" sz="1800" b="0" i="0" u="none" strike="noStrike" baseline="0" dirty="0">
                <a:solidFill>
                  <a:srgbClr val="777777"/>
                </a:solidFill>
                <a:latin typeface="TimesNewRomanPSMT"/>
              </a:rPr>
              <a:t>Triggers work with two organized tables, INSERTED and DELETED. Newly updated data stored in the inserted table and old specific data stored in the deleted table. After triggering for UPDATE event makes use of both inserted and deleted tables.</a:t>
            </a:r>
          </a:p>
          <a:p>
            <a:pPr algn="l"/>
            <a:r>
              <a:rPr lang="en-US" sz="1800" b="0" i="0" u="none" strike="noStrike" baseline="0" dirty="0">
                <a:solidFill>
                  <a:srgbClr val="777777"/>
                </a:solidFill>
                <a:latin typeface="TimesNewRomanPSMT"/>
              </a:rPr>
              <a:t>Create AFTER UPDATE trigger script:</a:t>
            </a:r>
            <a:endParaRPr lang="ru-RU" dirty="0"/>
          </a:p>
        </p:txBody>
      </p:sp>
      <p:pic>
        <p:nvPicPr>
          <p:cNvPr id="4" name="Рисунок 3">
            <a:extLst>
              <a:ext uri="{FF2B5EF4-FFF2-40B4-BE49-F238E27FC236}">
                <a16:creationId xmlns:a16="http://schemas.microsoft.com/office/drawing/2014/main" id="{D5A8E6DD-4283-4821-9B83-7B350F543325}"/>
              </a:ext>
            </a:extLst>
          </p:cNvPr>
          <p:cNvPicPr>
            <a:picLocks noChangeAspect="1"/>
          </p:cNvPicPr>
          <p:nvPr/>
        </p:nvPicPr>
        <p:blipFill>
          <a:blip r:embed="rId2"/>
          <a:stretch>
            <a:fillRect/>
          </a:stretch>
        </p:blipFill>
        <p:spPr>
          <a:xfrm>
            <a:off x="3184135" y="3716322"/>
            <a:ext cx="5588836" cy="2285155"/>
          </a:xfrm>
          <a:prstGeom prst="rect">
            <a:avLst/>
          </a:prstGeom>
        </p:spPr>
      </p:pic>
    </p:spTree>
    <p:extLst>
      <p:ext uri="{BB962C8B-B14F-4D97-AF65-F5344CB8AC3E}">
        <p14:creationId xmlns:p14="http://schemas.microsoft.com/office/powerpoint/2010/main" val="413520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53D476-54B5-42DD-9A37-D7EB2229AF19}"/>
              </a:ext>
            </a:extLst>
          </p:cNvPr>
          <p:cNvSpPr>
            <a:spLocks noGrp="1"/>
          </p:cNvSpPr>
          <p:nvPr>
            <p:ph type="title"/>
          </p:nvPr>
        </p:nvSpPr>
        <p:spPr>
          <a:xfrm>
            <a:off x="581192" y="702156"/>
            <a:ext cx="11029616" cy="807862"/>
          </a:xfrm>
        </p:spPr>
        <p:txBody>
          <a:bodyPr>
            <a:normAutofit/>
          </a:bodyPr>
          <a:lstStyle/>
          <a:p>
            <a:pPr algn="ctr"/>
            <a:r>
              <a:rPr lang="en-US" i="0" u="none" strike="noStrike" baseline="0" dirty="0">
                <a:solidFill>
                  <a:srgbClr val="FFC000"/>
                </a:solidFill>
                <a:latin typeface="Arial-BoldMT"/>
              </a:rPr>
              <a:t>INSTEAD OF INSERT TRIGGER</a:t>
            </a:r>
            <a:endParaRPr lang="ru-RU" dirty="0">
              <a:solidFill>
                <a:srgbClr val="FFC000"/>
              </a:solidFill>
            </a:endParaRPr>
          </a:p>
        </p:txBody>
      </p:sp>
      <p:sp>
        <p:nvSpPr>
          <p:cNvPr id="3" name="Объект 2">
            <a:extLst>
              <a:ext uri="{FF2B5EF4-FFF2-40B4-BE49-F238E27FC236}">
                <a16:creationId xmlns:a16="http://schemas.microsoft.com/office/drawing/2014/main" id="{D6285C45-2BF3-4FEA-9D70-D99D5CA57E67}"/>
              </a:ext>
            </a:extLst>
          </p:cNvPr>
          <p:cNvSpPr>
            <a:spLocks noGrp="1"/>
          </p:cNvSpPr>
          <p:nvPr>
            <p:ph idx="1"/>
          </p:nvPr>
        </p:nvSpPr>
        <p:spPr>
          <a:xfrm>
            <a:off x="505691" y="2012715"/>
            <a:ext cx="11029615" cy="4572643"/>
          </a:xfrm>
        </p:spPr>
        <p:txBody>
          <a:bodyPr>
            <a:normAutofit fontScale="92500" lnSpcReduction="20000"/>
          </a:bodyPr>
          <a:lstStyle/>
          <a:p>
            <a:pPr algn="l"/>
            <a:r>
              <a:rPr lang="en-US" b="0" i="0" u="none" strike="noStrike" baseline="0" dirty="0">
                <a:solidFill>
                  <a:srgbClr val="777777"/>
                </a:solidFill>
                <a:latin typeface="TimesNewRomanPSMT"/>
              </a:rPr>
              <a:t>As we well know that AFTER triggers get fired after the triggering action (INSERT, UPDATE or DELETE events), whereas, INSTEAD OF triggers get fired instead of the triggering action (INSERT, UPDATE or DELETE events). </a:t>
            </a:r>
          </a:p>
          <a:p>
            <a:pPr algn="l"/>
            <a:r>
              <a:rPr lang="en-US" b="0" i="0" u="none" strike="noStrike" baseline="0" dirty="0">
                <a:solidFill>
                  <a:srgbClr val="777777"/>
                </a:solidFill>
                <a:latin typeface="TimesNewRomanPSMT"/>
              </a:rPr>
              <a:t>In</a:t>
            </a:r>
            <a:r>
              <a:rPr lang="en-US" dirty="0">
                <a:solidFill>
                  <a:srgbClr val="777777"/>
                </a:solidFill>
                <a:latin typeface="TimesNewRomanPSMT"/>
              </a:rPr>
              <a:t> </a:t>
            </a:r>
            <a:r>
              <a:rPr lang="en-US" b="0" i="0" u="none" strike="noStrike" baseline="0" dirty="0">
                <a:solidFill>
                  <a:srgbClr val="777777"/>
                </a:solidFill>
                <a:latin typeface="TimesNewRomanPSMT"/>
              </a:rPr>
              <a:t>addition, INSTEAD OF Insert triggers makes use for correctly update views that are based on multiple tables.</a:t>
            </a:r>
          </a:p>
          <a:p>
            <a:pPr marL="0" indent="0" algn="l">
              <a:buNone/>
            </a:pPr>
            <a:r>
              <a:rPr lang="en-US" b="0" i="0" u="none" strike="noStrike" baseline="0" dirty="0">
                <a:solidFill>
                  <a:srgbClr val="777777"/>
                </a:solidFill>
                <a:latin typeface="TimesNewRomanPSMT"/>
              </a:rPr>
              <a:t>CREATE TABLE </a:t>
            </a:r>
            <a:r>
              <a:rPr lang="en-US" b="0" i="0" u="none" strike="noStrike" baseline="0" dirty="0" err="1">
                <a:solidFill>
                  <a:srgbClr val="777777"/>
                </a:solidFill>
                <a:latin typeface="TimesNewRomanPSMT"/>
              </a:rPr>
              <a:t>tblEmployee</a:t>
            </a:r>
            <a:endParaRPr lang="en-US" b="0" i="0" u="none" strike="noStrike" baseline="0" dirty="0">
              <a:solidFill>
                <a:srgbClr val="777777"/>
              </a:solidFill>
              <a:latin typeface="TimesNewRomanPSMT"/>
            </a:endParaRPr>
          </a:p>
          <a:p>
            <a:pPr marL="0" indent="0" algn="l">
              <a:buNone/>
            </a:pPr>
            <a:r>
              <a:rPr lang="ru-RU" b="0" i="0" u="none" strike="noStrike" baseline="0" dirty="0">
                <a:solidFill>
                  <a:srgbClr val="777777"/>
                </a:solidFill>
                <a:latin typeface="TimesNewRomanPSMT"/>
              </a:rPr>
              <a:t>(</a:t>
            </a:r>
            <a:r>
              <a:rPr lang="en-US" b="0" i="0" u="none" strike="noStrike" baseline="0" dirty="0">
                <a:solidFill>
                  <a:srgbClr val="777777"/>
                </a:solidFill>
                <a:latin typeface="TimesNewRomanPSMT"/>
              </a:rPr>
              <a:t> Id int Primary Key,</a:t>
            </a:r>
          </a:p>
          <a:p>
            <a:pPr marL="0" indent="0" algn="l">
              <a:buNone/>
            </a:pPr>
            <a:r>
              <a:rPr lang="en-US" b="0" i="0" u="none" strike="noStrike" baseline="0" dirty="0">
                <a:solidFill>
                  <a:srgbClr val="777777"/>
                </a:solidFill>
                <a:latin typeface="TimesNewRomanPSMT"/>
              </a:rPr>
              <a:t>Name </a:t>
            </a:r>
            <a:r>
              <a:rPr lang="en-US" b="0" i="0" u="none" strike="noStrike" baseline="0" dirty="0" err="1">
                <a:solidFill>
                  <a:srgbClr val="777777"/>
                </a:solidFill>
                <a:latin typeface="TimesNewRomanPSMT"/>
              </a:rPr>
              <a:t>nvarchar</a:t>
            </a:r>
            <a:r>
              <a:rPr lang="en-US" b="0" i="0" u="none" strike="noStrike" baseline="0" dirty="0">
                <a:solidFill>
                  <a:srgbClr val="777777"/>
                </a:solidFill>
                <a:latin typeface="TimesNewRomanPSMT"/>
              </a:rPr>
              <a:t>(30),</a:t>
            </a:r>
          </a:p>
          <a:p>
            <a:pPr marL="0" indent="0" algn="l">
              <a:buNone/>
            </a:pPr>
            <a:r>
              <a:rPr lang="en-US" b="0" i="0" u="none" strike="noStrike" baseline="0" dirty="0">
                <a:solidFill>
                  <a:srgbClr val="777777"/>
                </a:solidFill>
                <a:latin typeface="TimesNewRomanPSMT"/>
              </a:rPr>
              <a:t>Gender </a:t>
            </a:r>
            <a:r>
              <a:rPr lang="en-US" b="0" i="0" u="none" strike="noStrike" baseline="0" dirty="0" err="1">
                <a:solidFill>
                  <a:srgbClr val="777777"/>
                </a:solidFill>
                <a:latin typeface="TimesNewRomanPSMT"/>
              </a:rPr>
              <a:t>nvarchar</a:t>
            </a:r>
            <a:r>
              <a:rPr lang="en-US" b="0" i="0" u="none" strike="noStrike" baseline="0" dirty="0">
                <a:solidFill>
                  <a:srgbClr val="777777"/>
                </a:solidFill>
                <a:latin typeface="TimesNewRomanPSMT"/>
              </a:rPr>
              <a:t>(10),</a:t>
            </a:r>
          </a:p>
          <a:p>
            <a:pPr marL="0" indent="0" algn="l">
              <a:buNone/>
            </a:pPr>
            <a:r>
              <a:rPr lang="en-US" b="0" i="0" u="none" strike="noStrike" baseline="0" dirty="0" err="1">
                <a:solidFill>
                  <a:srgbClr val="777777"/>
                </a:solidFill>
                <a:latin typeface="TimesNewRomanPSMT"/>
              </a:rPr>
              <a:t>DepartmentId</a:t>
            </a:r>
            <a:r>
              <a:rPr lang="en-US" b="0" i="0" u="none" strike="noStrike" baseline="0" dirty="0">
                <a:solidFill>
                  <a:srgbClr val="777777"/>
                </a:solidFill>
                <a:latin typeface="TimesNewRomanPSMT"/>
              </a:rPr>
              <a:t> int</a:t>
            </a:r>
            <a:r>
              <a:rPr lang="ru-RU" b="0" i="0" u="none" strike="noStrike" baseline="0" dirty="0">
                <a:solidFill>
                  <a:srgbClr val="777777"/>
                </a:solidFill>
                <a:latin typeface="TimesNewRomanPSMT"/>
              </a:rPr>
              <a:t>)</a:t>
            </a:r>
            <a:endParaRPr lang="en-US" b="0" i="0" u="none" strike="noStrike" baseline="0" dirty="0">
              <a:solidFill>
                <a:srgbClr val="777777"/>
              </a:solidFill>
              <a:latin typeface="TimesNewRomanPSMT"/>
            </a:endParaRPr>
          </a:p>
          <a:p>
            <a:pPr marL="0" indent="0" algn="l">
              <a:buNone/>
            </a:pPr>
            <a:endParaRPr lang="en-US" dirty="0">
              <a:solidFill>
                <a:srgbClr val="777777"/>
              </a:solidFill>
              <a:latin typeface="TimesNewRomanPSMT"/>
            </a:endParaRPr>
          </a:p>
          <a:p>
            <a:pPr marL="0" indent="0" algn="l">
              <a:buNone/>
            </a:pPr>
            <a:r>
              <a:rPr lang="en-US" b="1" i="0" u="none" strike="noStrike" baseline="0" dirty="0">
                <a:solidFill>
                  <a:srgbClr val="404040"/>
                </a:solidFill>
                <a:latin typeface="Arial-BoldMT"/>
              </a:rPr>
              <a:t>SQL SCRIPT TO CREATE TBLDEPARTMENT TABLE:</a:t>
            </a:r>
          </a:p>
          <a:p>
            <a:pPr marL="0" indent="0" algn="l">
              <a:buNone/>
            </a:pPr>
            <a:r>
              <a:rPr lang="en-US" b="0" i="0" u="none" strike="noStrike" baseline="0" dirty="0">
                <a:solidFill>
                  <a:srgbClr val="777777"/>
                </a:solidFill>
                <a:latin typeface="TimesNewRomanPSMT"/>
              </a:rPr>
              <a:t>CREATE TABLE </a:t>
            </a:r>
            <a:r>
              <a:rPr lang="en-US" b="0" i="0" u="none" strike="noStrike" baseline="0" dirty="0" err="1">
                <a:solidFill>
                  <a:srgbClr val="777777"/>
                </a:solidFill>
                <a:latin typeface="TimesNewRomanPSMT"/>
              </a:rPr>
              <a:t>tblDepartment</a:t>
            </a:r>
            <a:endParaRPr lang="en-US" b="0" i="0" u="none" strike="noStrike" baseline="0" dirty="0">
              <a:solidFill>
                <a:srgbClr val="777777"/>
              </a:solidFill>
              <a:latin typeface="TimesNewRomanPSMT"/>
            </a:endParaRPr>
          </a:p>
          <a:p>
            <a:pPr marL="0" indent="0" algn="l">
              <a:buNone/>
            </a:pPr>
            <a:r>
              <a:rPr lang="ru-RU" b="0" i="0" u="none" strike="noStrike" baseline="0" dirty="0">
                <a:solidFill>
                  <a:srgbClr val="777777"/>
                </a:solidFill>
                <a:latin typeface="TimesNewRomanPSMT"/>
              </a:rPr>
              <a:t>(</a:t>
            </a:r>
            <a:r>
              <a:rPr lang="en-US" b="0" i="0" u="none" strike="noStrike" baseline="0" dirty="0" err="1">
                <a:solidFill>
                  <a:srgbClr val="777777"/>
                </a:solidFill>
                <a:latin typeface="TimesNewRomanPSMT"/>
              </a:rPr>
              <a:t>DeptId</a:t>
            </a:r>
            <a:r>
              <a:rPr lang="en-US" b="0" i="0" u="none" strike="noStrike" baseline="0" dirty="0">
                <a:solidFill>
                  <a:srgbClr val="777777"/>
                </a:solidFill>
                <a:latin typeface="TimesNewRomanPSMT"/>
              </a:rPr>
              <a:t> int Primary Key,</a:t>
            </a:r>
          </a:p>
          <a:p>
            <a:pPr marL="0" indent="0" algn="l">
              <a:buNone/>
            </a:pPr>
            <a:r>
              <a:rPr lang="en-US" b="0" i="0" u="none" strike="noStrike" baseline="0" dirty="0" err="1">
                <a:solidFill>
                  <a:srgbClr val="777777"/>
                </a:solidFill>
                <a:latin typeface="TimesNewRomanPSMT"/>
              </a:rPr>
              <a:t>DeptName</a:t>
            </a:r>
            <a:r>
              <a:rPr lang="en-US" b="0" i="0" u="none" strike="noStrike" baseline="0" dirty="0">
                <a:solidFill>
                  <a:srgbClr val="777777"/>
                </a:solidFill>
                <a:latin typeface="TimesNewRomanPSMT"/>
              </a:rPr>
              <a:t> </a:t>
            </a:r>
            <a:r>
              <a:rPr lang="en-US" b="0" i="0" u="none" strike="noStrike" baseline="0" dirty="0" err="1">
                <a:solidFill>
                  <a:srgbClr val="777777"/>
                </a:solidFill>
                <a:latin typeface="TimesNewRomanPSMT"/>
              </a:rPr>
              <a:t>nvarchar</a:t>
            </a:r>
            <a:r>
              <a:rPr lang="en-US" b="0" i="0" u="none" strike="noStrike" baseline="0" dirty="0">
                <a:solidFill>
                  <a:srgbClr val="777777"/>
                </a:solidFill>
                <a:latin typeface="TimesNewRomanPSMT"/>
              </a:rPr>
              <a:t>(20)</a:t>
            </a:r>
            <a:r>
              <a:rPr lang="ru-RU" b="0" i="0" u="none" strike="noStrike" baseline="0" dirty="0">
                <a:solidFill>
                  <a:srgbClr val="777777"/>
                </a:solidFill>
                <a:latin typeface="TimesNewRomanPSMT"/>
              </a:rPr>
              <a:t>)</a:t>
            </a:r>
            <a:endParaRPr lang="en-US" b="0" i="0" u="none" strike="noStrike" baseline="0" dirty="0">
              <a:solidFill>
                <a:srgbClr val="777777"/>
              </a:solidFill>
              <a:latin typeface="TimesNewRomanPSMT"/>
            </a:endParaRPr>
          </a:p>
          <a:p>
            <a:pPr marL="0" indent="0" algn="l">
              <a:buNone/>
            </a:pPr>
            <a:endParaRPr lang="ru-RU" dirty="0"/>
          </a:p>
        </p:txBody>
      </p:sp>
    </p:spTree>
    <p:extLst>
      <p:ext uri="{BB962C8B-B14F-4D97-AF65-F5344CB8AC3E}">
        <p14:creationId xmlns:p14="http://schemas.microsoft.com/office/powerpoint/2010/main" val="81138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966F2-A925-441E-AA94-FE9B42AF8C11}"/>
              </a:ext>
            </a:extLst>
          </p:cNvPr>
          <p:cNvSpPr>
            <a:spLocks noGrp="1"/>
          </p:cNvSpPr>
          <p:nvPr>
            <p:ph type="title"/>
          </p:nvPr>
        </p:nvSpPr>
        <p:spPr/>
        <p:txBody>
          <a:bodyPr/>
          <a:lstStyle/>
          <a:p>
            <a:pPr algn="ctr"/>
            <a:r>
              <a:rPr lang="en-US" i="0" u="none" strike="noStrike" baseline="0" dirty="0">
                <a:solidFill>
                  <a:srgbClr val="FFC000"/>
                </a:solidFill>
                <a:latin typeface="Arial-BoldMT"/>
              </a:rPr>
              <a:t>INSTEAD OF INSERT TRIGGER</a:t>
            </a:r>
            <a:endParaRPr lang="ru-RU" dirty="0"/>
          </a:p>
        </p:txBody>
      </p:sp>
      <p:pic>
        <p:nvPicPr>
          <p:cNvPr id="5" name="Объект 4">
            <a:extLst>
              <a:ext uri="{FF2B5EF4-FFF2-40B4-BE49-F238E27FC236}">
                <a16:creationId xmlns:a16="http://schemas.microsoft.com/office/drawing/2014/main" id="{7A7B4F53-79FE-47F9-A041-ED48662E3ECE}"/>
              </a:ext>
            </a:extLst>
          </p:cNvPr>
          <p:cNvPicPr>
            <a:picLocks noGrp="1" noChangeAspect="1"/>
          </p:cNvPicPr>
          <p:nvPr>
            <p:ph idx="1"/>
          </p:nvPr>
        </p:nvPicPr>
        <p:blipFill>
          <a:blip r:embed="rId2"/>
          <a:stretch>
            <a:fillRect/>
          </a:stretch>
        </p:blipFill>
        <p:spPr>
          <a:xfrm>
            <a:off x="3260520" y="2088734"/>
            <a:ext cx="5477669" cy="3951339"/>
          </a:xfrm>
        </p:spPr>
      </p:pic>
    </p:spTree>
    <p:extLst>
      <p:ext uri="{BB962C8B-B14F-4D97-AF65-F5344CB8AC3E}">
        <p14:creationId xmlns:p14="http://schemas.microsoft.com/office/powerpoint/2010/main" val="3980561997"/>
      </p:ext>
    </p:extLst>
  </p:cSld>
  <p:clrMapOvr>
    <a:masterClrMapping/>
  </p:clrMapOvr>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Дивиденд</Template>
  <TotalTime>118</TotalTime>
  <Words>1830</Words>
  <Application>Microsoft Office PowerPoint</Application>
  <PresentationFormat>Широкоэкранный</PresentationFormat>
  <Paragraphs>153</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Arial-BoldMT</vt:lpstr>
      <vt:lpstr>BodoniMTBlack</vt:lpstr>
      <vt:lpstr>Corbel</vt:lpstr>
      <vt:lpstr>Gill Sans MT</vt:lpstr>
      <vt:lpstr>TimesNewRomanPSMT</vt:lpstr>
      <vt:lpstr>Wingdings 2</vt:lpstr>
      <vt:lpstr>Дивиденд</vt:lpstr>
      <vt:lpstr>The lecture 8</vt:lpstr>
      <vt:lpstr>Trigger</vt:lpstr>
      <vt:lpstr>Dml triggers</vt:lpstr>
      <vt:lpstr>AFTER TRIGGER</vt:lpstr>
      <vt:lpstr>AFTER TRIGGERS</vt:lpstr>
      <vt:lpstr>AFTER TRIGGERS</vt:lpstr>
      <vt:lpstr>AFTER UPDATE TRIGGER</vt:lpstr>
      <vt:lpstr>INSTEAD OF INSERT TRIGGER</vt:lpstr>
      <vt:lpstr>INSTEAD OF INSERT TRIGGER</vt:lpstr>
      <vt:lpstr>Creating a view</vt:lpstr>
      <vt:lpstr>Inserting into a view</vt:lpstr>
      <vt:lpstr>INSTEAD OF INSERT TRIGGER</vt:lpstr>
      <vt:lpstr>INSTEAD OF INSERT TRIGGER</vt:lpstr>
      <vt:lpstr>INSTEAD OF UPDATE TRIGGER</vt:lpstr>
      <vt:lpstr>INSTEAD OF UPDATE TRIGGER</vt:lpstr>
      <vt:lpstr>INSTEAD OF UPDATE TRIGGER</vt:lpstr>
      <vt:lpstr>INSTEAD OF UPDATE TRIGGER</vt:lpstr>
      <vt:lpstr>INSTEAD OF UPDATE TRIGGER</vt:lpstr>
      <vt:lpstr>INSTEAD OF UPDATE TRIGGER</vt:lpstr>
      <vt:lpstr>INSTEAD OF UPDATE TRIGGER</vt:lpstr>
      <vt:lpstr>INSTEAD OF DELETE TRIGGER</vt:lpstr>
      <vt:lpstr>INSTEAD OF DELETE TRIGGER</vt:lpstr>
      <vt:lpstr>INSTEAD OF DELETE TRIGGER</vt:lpstr>
      <vt:lpstr>INSTEAD OF DELETE TRIGGER</vt:lpstr>
      <vt:lpstr>INSTEAD OF DELETE TRIGGER</vt:lpstr>
      <vt:lpstr>INSTEAD OF DELETE TRIGGER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lecture 8</dc:title>
  <dc:creator>Карюкин Владислав</dc:creator>
  <cp:lastModifiedBy>Карюкин Владислав</cp:lastModifiedBy>
  <cp:revision>12</cp:revision>
  <dcterms:created xsi:type="dcterms:W3CDTF">2021-01-12T19:09:27Z</dcterms:created>
  <dcterms:modified xsi:type="dcterms:W3CDTF">2021-01-13T16:34:20Z</dcterms:modified>
</cp:coreProperties>
</file>